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5637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384595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at ODSS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18662"/>
          <a:stretch/>
        </p:blipFill>
        <p:spPr>
          <a:xfrm>
            <a:off x="164942" y="0"/>
            <a:ext cx="8686800" cy="43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766837" y="181450"/>
            <a:ext cx="391996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 startAt="4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eat or drink anything in the lab or science classroom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20023" r="60135" b="50433"/>
          <a:stretch/>
        </p:blipFill>
        <p:spPr>
          <a:xfrm>
            <a:off x="16494" y="0"/>
            <a:ext cx="4453446" cy="6844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154598" y="181450"/>
            <a:ext cx="7532202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 Never use broken equipment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178" y="2397557"/>
            <a:ext cx="6290165" cy="416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766837" y="181450"/>
            <a:ext cx="391996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Use only science containers during labs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l="60248" t="50153" r="20451"/>
          <a:stretch/>
        </p:blipFill>
        <p:spPr>
          <a:xfrm>
            <a:off x="0" y="0"/>
            <a:ext cx="4370976" cy="694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723044" y="181450"/>
            <a:ext cx="6963754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Report all chemical spills to your teacher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596" y="2342688"/>
            <a:ext cx="6087585" cy="481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766837" y="181450"/>
            <a:ext cx="391996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 startAt="8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 any accident or injury to your teacher, no matter how small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l="40226" t="50738" r="40654"/>
          <a:stretch/>
        </p:blipFill>
        <p:spPr>
          <a:xfrm>
            <a:off x="0" y="0"/>
            <a:ext cx="4436953" cy="70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766837" y="181450"/>
            <a:ext cx="391996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 startAt="9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 the location and use of all safety devices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l="20853" r="19499"/>
          <a:stretch/>
        </p:blipFill>
        <p:spPr>
          <a:xfrm>
            <a:off x="197930" y="0"/>
            <a:ext cx="4090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304998" y="181450"/>
            <a:ext cx="438180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 startAt="10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your clothing catches on fire, smother it with the fire blanket.  “Stop, Drop, and Roll”  NEVER RUN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80090" t="50738" r="1330"/>
          <a:stretch/>
        </p:blipFill>
        <p:spPr>
          <a:xfrm>
            <a:off x="0" y="0"/>
            <a:ext cx="4304999" cy="70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278" y="3972817"/>
            <a:ext cx="2881351" cy="288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9716" y="181450"/>
            <a:ext cx="8227083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11. Tie back long hair and loose clothing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16" y="2523607"/>
            <a:ext cx="5395741" cy="404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766837" y="181450"/>
            <a:ext cx="391996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 startAt="12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Dispose of chemicals and other substances properly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321" y="781702"/>
            <a:ext cx="4298907" cy="429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766837" y="181450"/>
            <a:ext cx="3919961" cy="638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 startAt="13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run or be silly during a lab experiment!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40406" r="40654" b="51313"/>
          <a:stretch/>
        </p:blipFill>
        <p:spPr>
          <a:xfrm>
            <a:off x="16492" y="0"/>
            <a:ext cx="4370977" cy="691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Safety Training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29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use your common sense, most accidents can be avoided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Unfortunately, there have been recent accidents in schools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of the UGDSB are now required to know/be able to demonstrate safety skills before participating in lab activities.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need to complete and pass, with 70%, the written safety tests.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069" y="0"/>
            <a:ext cx="619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WHMIS 1988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Older WHMIS symbols and system used.  All new products use a new system, but since we are still using some older products students must still learn the old system of symbols.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 for: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Workplace Hazardous Materials Information System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the WHMIS SYMBOLS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Compressed Gas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506" y="1683977"/>
            <a:ext cx="5021844" cy="517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Flammable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963" y="1524824"/>
            <a:ext cx="5176317" cy="533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Oxidizing Materials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014" y="1585848"/>
            <a:ext cx="5494137" cy="527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Poisonous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472" y="1417637"/>
            <a:ext cx="5115068" cy="524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Toxic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669" y="1784871"/>
            <a:ext cx="4843044" cy="4843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Biohazard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363" y="1544498"/>
            <a:ext cx="5106713" cy="515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Corrosive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957" y="1595982"/>
            <a:ext cx="5013645" cy="512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Dangerously Reactive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160" y="1649993"/>
            <a:ext cx="4899690" cy="462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l="6494" r="2591"/>
          <a:stretch/>
        </p:blipFill>
        <p:spPr>
          <a:xfrm>
            <a:off x="0" y="205971"/>
            <a:ext cx="9144000" cy="650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Student Responsibilities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75" y="1894974"/>
            <a:ext cx="7454349" cy="559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-2432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HHPS (household product symbols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816050"/>
            <a:ext cx="8229600" cy="53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items not protected under whmis but still pose hazard use the following symbols.  The border tells the degree of hazard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WHMIS 2015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WHMIS got an update  in 2015 and is based on an international system of warning symbols. 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the symbols.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need to know all of these symbols for the test.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Explosive or Reactive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616" y="2298699"/>
            <a:ext cx="3179684" cy="3144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Oxidizing hazards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857" y="2209800"/>
            <a:ext cx="3243942" cy="329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Corrosive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2309584"/>
            <a:ext cx="3214913" cy="3402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Serious Health Effects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714" y="2171699"/>
            <a:ext cx="2982685" cy="319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Fire Hazard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1571" y="2260600"/>
            <a:ext cx="3585029" cy="334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Compressed Gas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519" y="2298700"/>
            <a:ext cx="3662737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Poisonous 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428" y="2273299"/>
            <a:ext cx="3044370" cy="3298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 Serious Health Effects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34" y="2184399"/>
            <a:ext cx="2957564" cy="320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Student Responsibilities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0" y="846137"/>
            <a:ext cx="898936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must follow all lab safety rules as outlined in the student safety agreement. 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Failure to do so may result in injuries to oneself and classmates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Consequences for repeatedly not following safety rules may include removal from class during lab activities. 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l="41261"/>
          <a:stretch/>
        </p:blipFill>
        <p:spPr>
          <a:xfrm>
            <a:off x="5228676" y="4072025"/>
            <a:ext cx="2391666" cy="270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Biohazard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498" y="2050141"/>
            <a:ext cx="3097187" cy="302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Emergency Devices and PPE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230919" y="1600200"/>
            <a:ext cx="441727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Locate in the classroom the following emergency devices or PPE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PPE = personal protective  equipment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lt1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2"/>
          </p:nvPr>
        </p:nvSpPr>
        <p:spPr>
          <a:xfrm>
            <a:off x="4819328" y="1567345"/>
            <a:ext cx="4324671" cy="498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Fire Extinguisher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Fire Blanket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Closest Fire Alarm pull station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Fire alarm exit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aid ki</a:t>
            </a:r>
            <a:r>
              <a:rPr lang="en-US" sz="2590"/>
              <a:t>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Goggles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Eyewash station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Broken glass Container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Disposal container for chemicals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Intercom or closest telephone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lt1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Emergency Procedures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64943" y="1600200"/>
            <a:ext cx="565752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sure you know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to go during a fire alarm, lockdown, tornado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use the safety equipment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Immediately report injuries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Immediately report damaged equipment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l="21999" t="21400" r="37067" b="9519"/>
          <a:stretch/>
        </p:blipFill>
        <p:spPr>
          <a:xfrm>
            <a:off x="5822469" y="1781511"/>
            <a:ext cx="3001954" cy="406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13390" y="274637"/>
            <a:ext cx="837340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Personal Protective Equipment (PPE)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wear closed-toe shoes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hair needs to be tied back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items from elbow down removed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Rings, watches, etc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wear PPE as appropriate for the activity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heat resistant gloves or tongs to handle equipment or materials that are hot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Handling Glassware Training 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handle broken glass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glassware prior to use for chips, cracks or damage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use damaged or dirty glassware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 hot glassware to cool prior to washing or adding substances to prevent cracking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Wash all glassware after use with soap and water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Electrical Safety Training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9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Inspect for damaged wires, missing prongs, broken connections or wet plugs before using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switch off power before plugging or unplugging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Unplug cords by holding and pulling on the plug, not the cord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tie power cords in notes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use damaged equipment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mix electrical equipment with water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Failure to do the above may cause electrocution, shock, or fire.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Using a Bunsen Burner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stand when using a bunsen burner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be lit with a flint lighter, never a match or lighter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leave unattended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Adjust to have a blue flame when in use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are not to reach across an open flame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  Bunsen Burner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Placed at least 30 cm from any flammable or combustible substance including wooden cabinets/shelves and edge of lab surface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substance is to be put into and open flame unless directed by the teacher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be allowed to cool prior to being put away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Laser Pointer (grade 10)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lasers pose significant potential for eye injury if misused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use them safely follow these rules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look directly into the laser beam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point laser at any person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aim at reflective surfaces expect as directed by your teacher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Student Responsibilities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4669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are responsible for proper use and handling of lab equipment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Includes cleaning and putting away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equipment is lost, damaged for broken, a replacement fee is charged. 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3898" y="2735027"/>
            <a:ext cx="3099910" cy="284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Student Safety Agreement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Actually read the rules!!!  You are responsible for knowing them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 me if you have any questions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HOMEWORK (what on the first day??) Get your parents to sign and return TOMORROW!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form, No labs!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Safety Agreement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following is a selection of some of the rules you will agree to by signing the safety agreement.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601896" y="214441"/>
            <a:ext cx="4255515" cy="63672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Lab procedures before beginning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r="79977" b="50140"/>
          <a:stretch/>
        </p:blipFill>
        <p:spPr>
          <a:xfrm>
            <a:off x="0" y="0"/>
            <a:ext cx="4469943" cy="684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997757" y="0"/>
            <a:ext cx="3425134" cy="288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 startAt="3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proper safety Equipment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49861" r="79797" b="1938"/>
          <a:stretch/>
        </p:blipFill>
        <p:spPr>
          <a:xfrm>
            <a:off x="0" y="32529"/>
            <a:ext cx="4585401" cy="673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1973" y="2721755"/>
            <a:ext cx="3100919" cy="4049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896</Words>
  <Application>Microsoft Office PowerPoint</Application>
  <PresentationFormat>On-screen Show (4:3)</PresentationFormat>
  <Paragraphs>128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 Black </vt:lpstr>
      <vt:lpstr>Safety at ODSS</vt:lpstr>
      <vt:lpstr>Science Safety Training</vt:lpstr>
      <vt:lpstr>1. Student Responsibilities</vt:lpstr>
      <vt:lpstr>1. Student Responsibilities</vt:lpstr>
      <vt:lpstr>1. Student Responsibilities </vt:lpstr>
      <vt:lpstr>2. Student Safety Agreement</vt:lpstr>
      <vt:lpstr>2. Safety Agreement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WHMIS 1988</vt:lpstr>
      <vt:lpstr>1. Compressed Gas</vt:lpstr>
      <vt:lpstr>2. Flammable</vt:lpstr>
      <vt:lpstr>3. Oxidizing Materials</vt:lpstr>
      <vt:lpstr>4. Poisonous</vt:lpstr>
      <vt:lpstr>5. Toxic</vt:lpstr>
      <vt:lpstr>6. Biohazard</vt:lpstr>
      <vt:lpstr>7. Corrosive</vt:lpstr>
      <vt:lpstr>8. Dangerously Reactive</vt:lpstr>
      <vt:lpstr>PowerPoint Presentation</vt:lpstr>
      <vt:lpstr>HHPS (household product symbols</vt:lpstr>
      <vt:lpstr>WHMIS 2015</vt:lpstr>
      <vt:lpstr>Explosive or Reactive</vt:lpstr>
      <vt:lpstr>Oxidizing hazards</vt:lpstr>
      <vt:lpstr>Corrosive</vt:lpstr>
      <vt:lpstr>Serious Health Effects</vt:lpstr>
      <vt:lpstr>Fire Hazard</vt:lpstr>
      <vt:lpstr>Compressed Gas</vt:lpstr>
      <vt:lpstr>Poisonous </vt:lpstr>
      <vt:lpstr>Less Serious Health Effects</vt:lpstr>
      <vt:lpstr>Biohazard</vt:lpstr>
      <vt:lpstr>4. Emergency Devices and PPE</vt:lpstr>
      <vt:lpstr>5. Emergency Procedures</vt:lpstr>
      <vt:lpstr>6. Personal Protective Equipment (PPE)</vt:lpstr>
      <vt:lpstr>7. Handling Glassware Training </vt:lpstr>
      <vt:lpstr>8. Electrical Safety Training</vt:lpstr>
      <vt:lpstr>9. Using a Bunsen Burner</vt:lpstr>
      <vt:lpstr>9.   Bunsen Burner</vt:lpstr>
      <vt:lpstr>10. Laser Pointer (grade 10)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at ODSS</dc:title>
  <dc:creator>Rob Berg</dc:creator>
  <cp:lastModifiedBy>Rob Berg</cp:lastModifiedBy>
  <cp:revision>1</cp:revision>
  <dcterms:modified xsi:type="dcterms:W3CDTF">2016-09-06T20:48:37Z</dcterms:modified>
</cp:coreProperties>
</file>