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DF0376-D81F-4812-B52F-CE685150ED18}" type="datetimeFigureOut">
              <a:rPr lang="en-US" smtClean="0"/>
              <a:pPr/>
              <a:t>4/30/2014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B3624B-E9C3-45DE-AD11-B77A9C78C7A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Prokaryotic Micro-organisms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Bacteria and </a:t>
            </a:r>
            <a:r>
              <a:rPr lang="en-US" dirty="0" err="1" smtClean="0"/>
              <a:t>Archaea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dirty="0" err="1" smtClean="0"/>
              <a:t>Microviewers</a:t>
            </a:r>
            <a:r>
              <a:rPr lang="en-US" sz="2800" dirty="0"/>
              <a:t> </a:t>
            </a:r>
            <a:r>
              <a:rPr lang="en-US" sz="2800" dirty="0" smtClean="0"/>
              <a:t>– set up chart</a:t>
            </a:r>
          </a:p>
          <a:p>
            <a:pPr marL="742950" lvl="2" indent="-342900"/>
            <a:r>
              <a:rPr lang="en-US" sz="2400" dirty="0" smtClean="0"/>
              <a:t>Complete 5 for Harmful Bacteria and look at Slides 1,2,3,7,8 for Helpful Bacteria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endParaRPr lang="en-US" dirty="0"/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With </a:t>
            </a:r>
            <a:r>
              <a:rPr lang="en-US" sz="2400" dirty="0"/>
              <a:t>notes and text </a:t>
            </a:r>
            <a:r>
              <a:rPr lang="en-US" sz="2400" dirty="0" smtClean="0"/>
              <a:t>(page 194-195) </a:t>
            </a:r>
            <a:r>
              <a:rPr lang="en-US" sz="2400" dirty="0"/>
              <a:t>answer questions </a:t>
            </a:r>
            <a:r>
              <a:rPr lang="en-US" sz="2400" dirty="0" smtClean="0"/>
              <a:t>#5-6, #1-4 on </a:t>
            </a:r>
            <a:r>
              <a:rPr lang="en-US" sz="2400" dirty="0"/>
              <a:t>page </a:t>
            </a:r>
            <a:r>
              <a:rPr lang="en-US" sz="2400" dirty="0" smtClean="0"/>
              <a:t>199.</a:t>
            </a:r>
            <a:endParaRPr lang="en-CA" sz="2800" dirty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3071810"/>
          <a:ext cx="7572428" cy="1600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607355"/>
                <a:gridCol w="2000264"/>
                <a:gridCol w="2071702"/>
              </a:tblGrid>
              <a:tr h="10165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Disease Name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Shape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Diagram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Interesting Fact (from booklet)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251"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All prokaryotes are single-celled organisms.</a:t>
            </a:r>
          </a:p>
          <a:p>
            <a:pPr lvl="0"/>
            <a:r>
              <a:rPr lang="en-GB" dirty="0" smtClean="0"/>
              <a:t>Prokaryotes </a:t>
            </a:r>
            <a:r>
              <a:rPr lang="en-GB" dirty="0"/>
              <a:t>have a rigid cell wall for protection</a:t>
            </a:r>
            <a:endParaRPr lang="en-CA" sz="2800" dirty="0"/>
          </a:p>
          <a:p>
            <a:pPr lvl="0"/>
            <a:r>
              <a:rPr lang="en-GB" dirty="0"/>
              <a:t>DNA is in the shape of a loop</a:t>
            </a:r>
            <a:endParaRPr lang="en-CA" sz="2800" dirty="0"/>
          </a:p>
          <a:p>
            <a:pPr lvl="0"/>
            <a:r>
              <a:rPr lang="en-GB" dirty="0"/>
              <a:t>Bacteria reproduce asexually through binary fission (splitting in two)</a:t>
            </a:r>
            <a:endParaRPr lang="en-CA" sz="2800" dirty="0"/>
          </a:p>
          <a:p>
            <a:pPr lvl="0"/>
            <a:r>
              <a:rPr lang="en-GB" dirty="0"/>
              <a:t>Most abundant </a:t>
            </a:r>
            <a:r>
              <a:rPr lang="en-GB" dirty="0" smtClean="0"/>
              <a:t>organisms </a:t>
            </a:r>
            <a:r>
              <a:rPr lang="en-GB" dirty="0"/>
              <a:t>on earth</a:t>
            </a:r>
            <a:endParaRPr lang="en-CA" sz="2800" dirty="0"/>
          </a:p>
          <a:p>
            <a:pPr lvl="1"/>
            <a:r>
              <a:rPr lang="en-GB" dirty="0"/>
              <a:t>10ml of soil can contain 1x10</a:t>
            </a:r>
            <a:r>
              <a:rPr lang="en-GB" baseline="30000" dirty="0"/>
              <a:t>10</a:t>
            </a:r>
            <a:r>
              <a:rPr lang="en-GB" dirty="0"/>
              <a:t> bacteria</a:t>
            </a:r>
            <a:endParaRPr lang="en-CA" sz="2400" dirty="0"/>
          </a:p>
          <a:p>
            <a:pPr lvl="1"/>
            <a:r>
              <a:rPr lang="en-GB" dirty="0"/>
              <a:t>Bacteria found in the deepest oceans and the highest levels of the atmosphere</a:t>
            </a:r>
            <a:endParaRPr lang="en-CA" sz="24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upload.wikimedia.org/wikipedia/commons/thumb/5/5a/Average_prokaryote_cell-_en.svg/494px-Average_prokaryote_cell-_e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3035" y="928670"/>
            <a:ext cx="6812237" cy="5543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89251"/>
            <a:ext cx="8229600" cy="4525963"/>
          </a:xfrm>
        </p:spPr>
        <p:txBody>
          <a:bodyPr/>
          <a:lstStyle/>
          <a:p>
            <a:r>
              <a:rPr lang="en-US" dirty="0" err="1" smtClean="0"/>
              <a:t>Pili</a:t>
            </a:r>
            <a:r>
              <a:rPr lang="en-US" dirty="0" smtClean="0"/>
              <a:t> – short hair-like extensions, these are used to attach to other cells</a:t>
            </a:r>
          </a:p>
          <a:p>
            <a:r>
              <a:rPr lang="en-US" dirty="0" smtClean="0"/>
              <a:t>Flagellum – used to aid movement.  Rotates like a </a:t>
            </a:r>
            <a:r>
              <a:rPr lang="en-US" dirty="0" err="1" smtClean="0"/>
              <a:t>propellor</a:t>
            </a:r>
            <a:endParaRPr lang="en-US" dirty="0" smtClean="0"/>
          </a:p>
          <a:p>
            <a:r>
              <a:rPr lang="en-US" dirty="0" smtClean="0"/>
              <a:t>Plasmid – small piece of DNA  within cytoplasm</a:t>
            </a:r>
          </a:p>
          <a:p>
            <a:r>
              <a:rPr lang="en-US" dirty="0" smtClean="0"/>
              <a:t>There is no membrane around “</a:t>
            </a:r>
            <a:r>
              <a:rPr lang="en-US" dirty="0" err="1" smtClean="0"/>
              <a:t>nucleoid</a:t>
            </a:r>
            <a:r>
              <a:rPr lang="en-US" dirty="0" smtClean="0"/>
              <a:t>”</a:t>
            </a:r>
            <a:endParaRPr lang="en-CA" dirty="0"/>
          </a:p>
        </p:txBody>
      </p:sp>
      <p:pic>
        <p:nvPicPr>
          <p:cNvPr id="16386" name="Picture 2" descr="http://upload.wikimedia.org/wikipedia/commons/thumb/5/5a/Average_prokaryote_cell-_en.svg/494px-Average_prokaryote_cell-_e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71414"/>
            <a:ext cx="3429024" cy="2790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 </a:t>
            </a:r>
            <a:r>
              <a:rPr lang="en-US" dirty="0" err="1" smtClean="0"/>
              <a:t>Archaea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Oldest group of organisms.</a:t>
            </a:r>
            <a:endParaRPr lang="en-CA" dirty="0"/>
          </a:p>
          <a:p>
            <a:pPr lvl="0"/>
            <a:r>
              <a:rPr lang="en-GB" dirty="0"/>
              <a:t>Live in inhospitable environments.</a:t>
            </a:r>
            <a:endParaRPr lang="en-CA" dirty="0"/>
          </a:p>
          <a:p>
            <a:pPr lvl="0"/>
            <a:r>
              <a:rPr lang="en-GB" dirty="0"/>
              <a:t>Made up of 3 groups:</a:t>
            </a:r>
            <a:endParaRPr lang="en-CA" dirty="0"/>
          </a:p>
          <a:p>
            <a:r>
              <a:rPr lang="en-US" u="sng" dirty="0" err="1"/>
              <a:t>Halophiles</a:t>
            </a:r>
            <a:r>
              <a:rPr lang="en-US" dirty="0"/>
              <a:t> – live in very salty environments like the Dead Sea.</a:t>
            </a:r>
            <a:endParaRPr lang="en-CA" dirty="0"/>
          </a:p>
          <a:p>
            <a:r>
              <a:rPr lang="en-US" u="sng" dirty="0" err="1"/>
              <a:t>Methanogens</a:t>
            </a:r>
            <a:r>
              <a:rPr lang="en-US" dirty="0"/>
              <a:t> – live in oxygen free environments like swamps and sewage plants.</a:t>
            </a:r>
            <a:endParaRPr lang="en-CA" dirty="0"/>
          </a:p>
          <a:p>
            <a:r>
              <a:rPr lang="en-US" u="sng" dirty="0" err="1"/>
              <a:t>Thermoacidophiles</a:t>
            </a:r>
            <a:r>
              <a:rPr lang="en-US" dirty="0"/>
              <a:t> – live in extremely hot and acidic environments like volcanoes.</a:t>
            </a:r>
            <a:endParaRPr lang="en-CA" dirty="0"/>
          </a:p>
          <a:p>
            <a:r>
              <a:rPr lang="en-US" i="1" dirty="0"/>
              <a:t>Ex.  Some species live in temperatures over 100 degrees Celsius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More successful than </a:t>
            </a:r>
            <a:r>
              <a:rPr lang="en-US" dirty="0" err="1" smtClean="0"/>
              <a:t>Archaea</a:t>
            </a:r>
            <a:r>
              <a:rPr lang="en-US" dirty="0" smtClean="0"/>
              <a:t>.</a:t>
            </a:r>
            <a:endParaRPr lang="en-CA" dirty="0"/>
          </a:p>
          <a:p>
            <a:pPr lvl="0"/>
            <a:r>
              <a:rPr lang="en-US" dirty="0" smtClean="0"/>
              <a:t>Live </a:t>
            </a:r>
            <a:r>
              <a:rPr lang="en-US" dirty="0"/>
              <a:t>in many different environments.</a:t>
            </a:r>
            <a:endParaRPr lang="en-CA" dirty="0"/>
          </a:p>
          <a:p>
            <a:pPr lvl="0"/>
            <a:r>
              <a:rPr lang="en-US" dirty="0"/>
              <a:t>Include both beneficial and disease causing (pathogens) types.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Identification and Classification of Bacteria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Bacteria can be classified based on 3 characteristics</a:t>
            </a:r>
            <a:endParaRPr lang="en-CA" sz="2800" dirty="0"/>
          </a:p>
          <a:p>
            <a:pPr marL="514350" lvl="0" indent="-514350">
              <a:buAutoNum type="arabicPeriod"/>
            </a:pPr>
            <a:r>
              <a:rPr lang="en-US" dirty="0" smtClean="0"/>
              <a:t>Shape</a:t>
            </a:r>
            <a:endParaRPr lang="en-CA" sz="2800" dirty="0"/>
          </a:p>
          <a:p>
            <a:pPr marL="514350" lvl="0" indent="-514350">
              <a:buNone/>
            </a:pPr>
            <a:r>
              <a:rPr lang="en-CA" sz="2800" dirty="0" smtClean="0"/>
              <a:t>	a) </a:t>
            </a:r>
            <a:r>
              <a:rPr lang="en-US" dirty="0" err="1" smtClean="0"/>
              <a:t>Cocci</a:t>
            </a:r>
            <a:r>
              <a:rPr lang="en-US" dirty="0" smtClean="0"/>
              <a:t> </a:t>
            </a:r>
            <a:r>
              <a:rPr lang="en-US" dirty="0"/>
              <a:t>(round) – singular </a:t>
            </a:r>
            <a:r>
              <a:rPr lang="en-US" dirty="0" err="1"/>
              <a:t>coccus</a:t>
            </a:r>
            <a:endParaRPr lang="en-CA" sz="1600" dirty="0"/>
          </a:p>
          <a:p>
            <a:pPr lvl="1"/>
            <a:r>
              <a:rPr lang="en-US" dirty="0" err="1" smtClean="0"/>
              <a:t>Monococcus</a:t>
            </a:r>
            <a:endParaRPr lang="en-CA" sz="2400" dirty="0"/>
          </a:p>
          <a:p>
            <a:pPr lvl="1"/>
            <a:r>
              <a:rPr lang="en-US" dirty="0" err="1"/>
              <a:t>Diplococcus</a:t>
            </a:r>
            <a:endParaRPr lang="en-CA" sz="2400" dirty="0"/>
          </a:p>
          <a:p>
            <a:pPr lvl="1"/>
            <a:r>
              <a:rPr lang="en-US" dirty="0"/>
              <a:t>Streptococcus</a:t>
            </a:r>
            <a:endParaRPr lang="en-CA" sz="2400" dirty="0"/>
          </a:p>
          <a:p>
            <a:pPr lvl="1"/>
            <a:r>
              <a:rPr lang="en-US" dirty="0"/>
              <a:t>Staphylococcus</a:t>
            </a:r>
            <a:endParaRPr lang="en-CA" sz="2400" dirty="0"/>
          </a:p>
          <a:p>
            <a:pPr lvl="1">
              <a:buNone/>
            </a:pPr>
            <a:r>
              <a:rPr lang="en-US" dirty="0" smtClean="0"/>
              <a:t>Ex</a:t>
            </a:r>
            <a:r>
              <a:rPr lang="en-US" dirty="0"/>
              <a:t>. </a:t>
            </a:r>
            <a:r>
              <a:rPr lang="en-US" dirty="0" err="1"/>
              <a:t>Streptoccus</a:t>
            </a:r>
            <a:r>
              <a:rPr lang="en-US" dirty="0"/>
              <a:t> </a:t>
            </a:r>
            <a:r>
              <a:rPr lang="en-US" dirty="0" err="1"/>
              <a:t>mutans</a:t>
            </a:r>
            <a:r>
              <a:rPr lang="en-US" dirty="0"/>
              <a:t> – responsible for tooth decay</a:t>
            </a:r>
            <a:endParaRPr lang="en-CA" sz="24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Identification and Classification of Bacteria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	b) Bacilli (</a:t>
            </a:r>
            <a:r>
              <a:rPr lang="en-US" dirty="0"/>
              <a:t>rod shaped) – singular bacillus</a:t>
            </a:r>
            <a:endParaRPr lang="en-CA" sz="2800" dirty="0"/>
          </a:p>
          <a:p>
            <a:pPr lvl="1"/>
            <a:r>
              <a:rPr lang="en-US" dirty="0" smtClean="0"/>
              <a:t>Single</a:t>
            </a:r>
            <a:endParaRPr lang="en-CA" sz="2400" dirty="0"/>
          </a:p>
          <a:p>
            <a:pPr lvl="1"/>
            <a:r>
              <a:rPr lang="en-US" dirty="0"/>
              <a:t>Pair</a:t>
            </a:r>
            <a:endParaRPr lang="en-CA" sz="2400" dirty="0"/>
          </a:p>
          <a:p>
            <a:pPr lvl="1"/>
            <a:r>
              <a:rPr lang="en-US" dirty="0" smtClean="0"/>
              <a:t>Chains</a:t>
            </a:r>
          </a:p>
          <a:p>
            <a:pPr lvl="1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Ex. Clostridium </a:t>
            </a:r>
            <a:r>
              <a:rPr lang="en-US" dirty="0" err="1"/>
              <a:t>botulinum</a:t>
            </a:r>
            <a:r>
              <a:rPr lang="en-US" dirty="0"/>
              <a:t> – responsible for botulism/food poisoning</a:t>
            </a:r>
            <a:endParaRPr lang="en-CA" sz="2400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Identification and Classification of Bacteria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	c)</a:t>
            </a:r>
            <a:r>
              <a:rPr lang="en-US" dirty="0" err="1" smtClean="0"/>
              <a:t>Spirilli</a:t>
            </a:r>
            <a:r>
              <a:rPr lang="en-US" dirty="0" smtClean="0"/>
              <a:t> </a:t>
            </a:r>
            <a:r>
              <a:rPr lang="en-US" dirty="0"/>
              <a:t>(spiral shaped</a:t>
            </a:r>
            <a:r>
              <a:rPr lang="en-US" dirty="0" smtClean="0"/>
              <a:t>)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/>
              <a:t>– singular </a:t>
            </a:r>
            <a:r>
              <a:rPr lang="en-US" dirty="0" err="1"/>
              <a:t>spirillum</a:t>
            </a:r>
            <a:endParaRPr lang="en-CA" sz="2800" dirty="0"/>
          </a:p>
          <a:p>
            <a:pPr lvl="1">
              <a:buNone/>
            </a:pPr>
            <a:r>
              <a:rPr lang="en-US" dirty="0"/>
              <a:t>Ex. </a:t>
            </a:r>
            <a:r>
              <a:rPr lang="en-US" dirty="0" err="1"/>
              <a:t>Treponema</a:t>
            </a:r>
            <a:r>
              <a:rPr lang="en-US" dirty="0"/>
              <a:t> </a:t>
            </a:r>
            <a:r>
              <a:rPr lang="en-US" dirty="0" err="1"/>
              <a:t>pallidum</a:t>
            </a:r>
            <a:r>
              <a:rPr lang="en-US" dirty="0"/>
              <a:t> – responsible for syphilis</a:t>
            </a:r>
            <a:endParaRPr lang="en-CA" sz="2400" dirty="0"/>
          </a:p>
          <a:p>
            <a:pPr lvl="0">
              <a:buNone/>
            </a:pPr>
            <a:endParaRPr lang="en-US" dirty="0" smtClean="0"/>
          </a:p>
          <a:p>
            <a:pPr marL="514350" lvl="0" indent="-514350">
              <a:buAutoNum type="arabicPeriod" startAt="2"/>
            </a:pPr>
            <a:r>
              <a:rPr lang="en-US" dirty="0" smtClean="0"/>
              <a:t>Structure </a:t>
            </a:r>
            <a:r>
              <a:rPr lang="en-US" dirty="0"/>
              <a:t>of cell </a:t>
            </a:r>
            <a:r>
              <a:rPr lang="en-US" dirty="0" smtClean="0"/>
              <a:t>wall</a:t>
            </a:r>
          </a:p>
          <a:p>
            <a:pPr marL="514350" lvl="0" indent="-514350">
              <a:buAutoNum type="arabicPeriod" startAt="2"/>
            </a:pPr>
            <a:r>
              <a:rPr lang="en-US" dirty="0" smtClean="0"/>
              <a:t>Sources </a:t>
            </a:r>
            <a:r>
              <a:rPr lang="en-US" dirty="0"/>
              <a:t>of food and energy</a:t>
            </a:r>
            <a:endParaRPr lang="en-CA" sz="2800" dirty="0"/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270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Prokaryotic Micro-organisms</vt:lpstr>
      <vt:lpstr>Characteristics</vt:lpstr>
      <vt:lpstr>Common Structures</vt:lpstr>
      <vt:lpstr>Slide 4</vt:lpstr>
      <vt:lpstr>Kingdom Archaea</vt:lpstr>
      <vt:lpstr>Bacteria</vt:lpstr>
      <vt:lpstr>Identification and Classification of Bacteria </vt:lpstr>
      <vt:lpstr>Identification and Classification of Bacteria </vt:lpstr>
      <vt:lpstr>Identification and Classification of Bacteria </vt:lpstr>
      <vt:lpstr>Now What?</vt:lpstr>
    </vt:vector>
  </TitlesOfParts>
  <Company>UGDSB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Prokaryotic Micro-organisms</dc:title>
  <dc:creator>cbaikie</dc:creator>
  <cp:lastModifiedBy>sschenk</cp:lastModifiedBy>
  <cp:revision>6</cp:revision>
  <dcterms:created xsi:type="dcterms:W3CDTF">2013-11-19T18:09:10Z</dcterms:created>
  <dcterms:modified xsi:type="dcterms:W3CDTF">2014-04-30T17:19:31Z</dcterms:modified>
</cp:coreProperties>
</file>