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6"/>
  </p:handoutMasterIdLst>
  <p:sldIdLst>
    <p:sldId id="256" r:id="rId2"/>
    <p:sldId id="267" r:id="rId3"/>
    <p:sldId id="257" r:id="rId4"/>
    <p:sldId id="262" r:id="rId5"/>
    <p:sldId id="258" r:id="rId6"/>
    <p:sldId id="259" r:id="rId7"/>
    <p:sldId id="264" r:id="rId8"/>
    <p:sldId id="260" r:id="rId9"/>
    <p:sldId id="261" r:id="rId10"/>
    <p:sldId id="263" r:id="rId11"/>
    <p:sldId id="265" r:id="rId12"/>
    <p:sldId id="266" r:id="rId13"/>
    <p:sldId id="270" r:id="rId14"/>
    <p:sldId id="268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4A3C6-8C72-419E-BE58-D2648A2E306A}" type="datetimeFigureOut">
              <a:rPr lang="en-CA" smtClean="0"/>
              <a:t>13/02/2017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A3990-268E-4517-9F96-D7A7560699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42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AA4DFA-967D-4DBA-B9A7-A99A78E4A5C5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BFFE7D4-CB90-4385-A173-44FB208162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ted.com/talks/dean_ornish_on_the_world_s_killer_di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spartame.flv" TargetMode="External"/><Relationship Id="rId2" Type="http://schemas.openxmlformats.org/officeDocument/2006/relationships/hyperlink" Target="https://www.ted.com/talks/jamie_oliver?language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macromolecules needed for fuel.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The Killer American Diet</a:t>
            </a:r>
            <a:endParaRPr lang="en-US" dirty="0"/>
          </a:p>
        </p:txBody>
      </p:sp>
      <p:pic>
        <p:nvPicPr>
          <p:cNvPr id="15362" name="Picture 2" descr="Image result for nutri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4281014" cy="2812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u="sng" dirty="0" smtClean="0"/>
              <a:t>Polysaccharides</a:t>
            </a:r>
            <a:endParaRPr lang="en-US" dirty="0"/>
          </a:p>
          <a:p>
            <a:r>
              <a:rPr lang="en-US" dirty="0" smtClean="0"/>
              <a:t>“poly</a:t>
            </a:r>
            <a:r>
              <a:rPr lang="en-US" dirty="0"/>
              <a:t>” means </a:t>
            </a:r>
            <a:r>
              <a:rPr lang="en-US" dirty="0" smtClean="0"/>
              <a:t>many</a:t>
            </a:r>
          </a:p>
          <a:p>
            <a:r>
              <a:rPr lang="en-US" dirty="0" smtClean="0"/>
              <a:t>complex </a:t>
            </a:r>
            <a:r>
              <a:rPr lang="en-US" dirty="0"/>
              <a:t>carbohydrate made up of many single sugars linked together</a:t>
            </a:r>
          </a:p>
          <a:p>
            <a:pPr lvl="0"/>
            <a:r>
              <a:rPr lang="en-US" dirty="0"/>
              <a:t>ex. </a:t>
            </a:r>
            <a:r>
              <a:rPr lang="en-US" dirty="0" smtClean="0"/>
              <a:t>Starch, cellulose, glycogen, chitin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 descr="http://rachelkahn3b.edublogs.org/files/2011/10/starch-22gm75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14775"/>
            <a:ext cx="4924425" cy="2943225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76600"/>
            <a:ext cx="2705100" cy="32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in 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/>
              <a:t>Excess sugar (simple </a:t>
            </a:r>
            <a:r>
              <a:rPr lang="en-US" i="1" dirty="0" err="1"/>
              <a:t>carbs</a:t>
            </a:r>
            <a:r>
              <a:rPr lang="en-US" i="1" dirty="0"/>
              <a:t>) are stored as polysaccharides in the cell in 4 different forms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Starch – used by plants to </a:t>
            </a:r>
            <a:r>
              <a:rPr lang="en-US" dirty="0" smtClean="0"/>
              <a:t>store</a:t>
            </a:r>
          </a:p>
          <a:p>
            <a:pPr marL="514350" lvl="0" indent="-514350">
              <a:buNone/>
            </a:pPr>
            <a:r>
              <a:rPr lang="en-US" dirty="0" smtClean="0"/>
              <a:t>	 </a:t>
            </a:r>
            <a:r>
              <a:rPr lang="en-US" dirty="0"/>
              <a:t>excess energy (</a:t>
            </a:r>
            <a:r>
              <a:rPr lang="en-US" dirty="0" err="1"/>
              <a:t>carbs</a:t>
            </a:r>
            <a:r>
              <a:rPr lang="en-US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 startAt="2"/>
            </a:pPr>
            <a:r>
              <a:rPr lang="en-US" dirty="0"/>
              <a:t>Glycogen – used by animals to store excess energy in the cells (especially the muscles) and the liver </a:t>
            </a:r>
            <a:endParaRPr lang="en-US" dirty="0" smtClean="0"/>
          </a:p>
          <a:p>
            <a:pPr marL="514350" lvl="0" indent="-51435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5362" name="Picture 2" descr="http://www.lugaluda.com/wp-content/uploads/2011/01/Breads-Resistant-Starch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376" y="2590800"/>
            <a:ext cx="1816608" cy="1566041"/>
          </a:xfrm>
          <a:prstGeom prst="rect">
            <a:avLst/>
          </a:prstGeom>
          <a:noFill/>
        </p:spPr>
      </p:pic>
      <p:pic>
        <p:nvPicPr>
          <p:cNvPr id="15364" name="Picture 4" descr="http://histol.narod.ru/images/cytol/glycogen-0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105400"/>
            <a:ext cx="2305050" cy="1567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Carbohydrates in 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2860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Cellulose – used by plant cells to form the cell wall</a:t>
            </a:r>
          </a:p>
          <a:p>
            <a:pPr lvl="1"/>
            <a:r>
              <a:rPr lang="en-US" dirty="0" smtClean="0"/>
              <a:t>Also known as “</a:t>
            </a:r>
            <a:r>
              <a:rPr lang="en-US" dirty="0" err="1" smtClean="0"/>
              <a:t>fibre</a:t>
            </a:r>
            <a:r>
              <a:rPr lang="en-US" dirty="0" smtClean="0"/>
              <a:t>” and cannot be digested by humans for energy but is useful in maintaining a healthy digestive tract</a:t>
            </a:r>
          </a:p>
          <a:p>
            <a:pPr lvl="1"/>
            <a:r>
              <a:rPr lang="en-US" dirty="0" smtClean="0"/>
              <a:t>Is the major component of wood/paper/cotton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514350" lvl="0" indent="-514350"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Image result for cellulose in pl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62400"/>
            <a:ext cx="6172200" cy="263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Chitin...not digestible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28600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dirty="0" smtClean="0"/>
              <a:t>Chitin – forms a hard exterior for insects, lobsters, shrimp…</a:t>
            </a:r>
          </a:p>
          <a:p>
            <a:pPr lvl="1"/>
            <a:r>
              <a:rPr lang="en-US" dirty="0" smtClean="0"/>
              <a:t>Is a modified form of cellulose</a:t>
            </a:r>
          </a:p>
          <a:p>
            <a:pPr lvl="1"/>
            <a:r>
              <a:rPr lang="en-US" dirty="0" smtClean="0"/>
              <a:t>Very difficult to digest</a:t>
            </a:r>
          </a:p>
          <a:p>
            <a:pPr lvl="1"/>
            <a:r>
              <a:rPr lang="en-US" dirty="0" smtClean="0"/>
              <a:t>Used in medical stitches, various industrial processes, specialized contact lenses!</a:t>
            </a:r>
          </a:p>
          <a:p>
            <a:endParaRPr lang="en-CA" dirty="0"/>
          </a:p>
        </p:txBody>
      </p:sp>
      <p:sp>
        <p:nvSpPr>
          <p:cNvPr id="4098" name="AutoShape 2" descr="Image result for chitin in insec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0" name="Picture 4" descr="Image result for chitin sh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3581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in 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7239000" cy="4846320"/>
          </a:xfrm>
        </p:spPr>
        <p:txBody>
          <a:bodyPr/>
          <a:lstStyle/>
          <a:p>
            <a:pPr lvl="0"/>
            <a:r>
              <a:rPr lang="en-US" dirty="0" smtClean="0"/>
              <a:t>When these polysaccharides stores are full, any excess carbohydrates are converted to fat as another source of long term energy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Jaime Oliver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Aspartame video</a:t>
            </a:r>
            <a:endParaRPr lang="en-US" dirty="0" smtClean="0"/>
          </a:p>
        </p:txBody>
      </p:sp>
      <p:pic>
        <p:nvPicPr>
          <p:cNvPr id="25602" name="Picture 2" descr="http://www.traintosweatt.com/blog/wp-content/uploads/2010/04/carbs-unhealt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2895600"/>
            <a:ext cx="3762375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nutrient?</a:t>
            </a:r>
          </a:p>
          <a:p>
            <a:r>
              <a:rPr lang="en-US" dirty="0" smtClean="0"/>
              <a:t>What do you need to eat to survive?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Fats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Proteins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Carbohydrates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Vitamins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Minerals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43200"/>
            <a:ext cx="5837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/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Raw materials needed for cell </a:t>
            </a:r>
            <a:r>
              <a:rPr lang="en-US" dirty="0" smtClean="0"/>
              <a:t>metabolism</a:t>
            </a:r>
          </a:p>
          <a:p>
            <a:pPr lvl="0">
              <a:buNone/>
            </a:pPr>
            <a:r>
              <a:rPr lang="en-US" dirty="0" smtClean="0"/>
              <a:t>		(metabolism - basic cell functions)</a:t>
            </a:r>
            <a:endParaRPr lang="en-US" dirty="0"/>
          </a:p>
          <a:p>
            <a:pPr lvl="0"/>
            <a:r>
              <a:rPr lang="en-US" dirty="0" smtClean="0"/>
              <a:t>3 </a:t>
            </a:r>
            <a:r>
              <a:rPr lang="en-US" dirty="0"/>
              <a:t>major </a:t>
            </a:r>
            <a:r>
              <a:rPr lang="en-US" dirty="0" smtClean="0"/>
              <a:t>groups of biological importance:  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Carbohydrates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Proteins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/>
              <a:t>Lipids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Most </a:t>
            </a:r>
            <a:r>
              <a:rPr lang="en-US" dirty="0"/>
              <a:t>are made up of large molecules containing carbon, hydrogen, oxygen, and nitrogen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These are called </a:t>
            </a:r>
            <a:r>
              <a:rPr lang="en-US" sz="3600" b="1" i="1" dirty="0"/>
              <a:t>macromolecules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 descr="Image result for cell metabolism ani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14400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Structure</a:t>
            </a:r>
          </a:p>
          <a:p>
            <a:pPr lvl="0"/>
            <a:r>
              <a:rPr lang="en-US" dirty="0"/>
              <a:t>Molecules containing atoms of carbon, hydrogen and oxygen.</a:t>
            </a:r>
          </a:p>
          <a:p>
            <a:pPr lvl="0"/>
            <a:r>
              <a:rPr lang="en-US" dirty="0"/>
              <a:t>Chemical formula is a fixed proportion of these atoms in ratio of:</a:t>
            </a:r>
          </a:p>
          <a:p>
            <a:pPr>
              <a:buNone/>
            </a:pPr>
            <a:r>
              <a:rPr lang="en-US" dirty="0" smtClean="0"/>
              <a:t>	     </a:t>
            </a:r>
            <a:r>
              <a:rPr lang="en-US" dirty="0"/>
              <a:t>1     :         2        :      1</a:t>
            </a:r>
          </a:p>
          <a:p>
            <a:pPr>
              <a:buNone/>
            </a:pPr>
            <a:r>
              <a:rPr lang="en-US" dirty="0" smtClean="0"/>
              <a:t>	Carbon    </a:t>
            </a:r>
            <a:r>
              <a:rPr lang="en-US" dirty="0"/>
              <a:t>hydrogen    oxygen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Ex.  Glucose is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endParaRPr lang="en-US" dirty="0"/>
          </a:p>
          <a:p>
            <a:endParaRPr lang="en-US" dirty="0"/>
          </a:p>
        </p:txBody>
      </p:sp>
      <p:sp>
        <p:nvSpPr>
          <p:cNvPr id="22530" name="AutoShape 2" descr="data:image/jpeg;base64,/9j/4AAQSkZJRgABAQAAAQABAAD/2wCEAAkGBhQGERUUEBQTFRQVGBYVGRgYGBgbHRsYHhUYGx8bGRkYGyYeGBwjGhgZIC8hLycpLSwtGx4yNTAqNSYrLCkBCQoKBQUFDQUFDSkYEhgpKSkpKSkpKSkpKSkpKSkpKSkpKSkpKSkpKSkpKSkpKSkpKSkpKSkpKSkpKSkpKSkpKf/AABEIAOYA2wMBIgACEQEDEQH/xAAcAAEAAgMBAQEAAAAAAAAAAAAABQYEBwgDAQL/xABNEAACAQMBBAQJCAUKBAcAAAABAgMABBEFBhIhMQcTQVEIFiIyNWF0s9IUUlRxgZOhsVNicpGSFRgjM0JVc5S00TQ2dYIkJUOiweHw/8QAFAEBAAAAAAAAAAAAAAAAAAAAAP/EABQRAQAAAAAAAAAAAAAAAAAAAAD/2gAMAwEAAhEDEQA/AN40pSgUpSgUpSgUpSgUpVbvtuYoJnggiuLqWPHWCBAwQ9zuxCBv1c5oLJSoPStsINXjlZd9GgBMsUiFZEwCfKQ8eIBwRkGs/RtXj16COeEkxyrvKSMHHrB5UGbSsG31iO5uJbdSeshWN3GDjD727g9vmms6gUqtX23cUEjRQRXN00Z3X+Txl1Ru1WfIUMPm5zWboW1UOvq5j30eI4kikUpIhxnykPHBHI8jQTFKwND1qPaKBJ4CTG+d0kEHgxU8Dy4g1+V16J7s2gJ65YhORg43C5UeVyzkcqCRpSlApSlApSlApSlBqbwj/R8HtA9zLXOtdFeEf6Pg9oHuZa51oO46UpQKUpQKUpQKUpQY2p3DWkMroMsiOwHeQpIH7xUB0Z2gttLtSPOljE7sebSSeWzE9py37gKs5G9VJsdOvtiMw2kKXlpvM0SmURSwhjnq8sCsiAngcggE9woJjaLTYB105AFwbWaMHeILRhSxG7nDYOOODjPrqn9H20F9a6ZarFpryoIgFkFzbrvDJ47rHI+o1NWuzd1qzz3V8I1maCS3ghRiyxIwOd58Dfdju5OMACpjYXSJNB0+2gmAEkUYVgDkZyeR7aCC2NvJb7U75riA279VaDqzIknAdbg70fDj3VZ9pbtrGzuJI876QysuOe8EJGPtqIk2dnku76RH6oXEMEcci4LKyiQMd3sI3hisPTLKFr3qrIu0McUkd2S8jozndCISzENKPLLEcQDgnkKCV6PrJLHTbUJjyokkY/OdwGZie0liTmoXaz/wGr6e8Yw06XUEh+dGsRkUH6nGQfWa9dOtr/Ytfk8Fut5ap/Ut1yxyouSercOMOF5BgRwwMV7aToVzqlwb3UAkcixvFBbo2+sSt5zO5A3pGwBwwAB6+AVzo4169s9NgSHTnmjHWbsguYE3v6V/7LneHHhx7qzdnL6bUNfla4tzbP8AIEG4ZEkyPlBw29HwGckY58PXVj6PNHl0DToIJ1CyIH3gCDjMrsOI4ciK8odElXWpLoqOpazSENkeeJmYjHPkedBaKUpQKUpQKUpQKUpQam8I/wBHwe0D3Mtc610V4R/o+D2ge5lrnWg7jpSlApSlApSlApSlAqE211l9nrC4uIgpeKMsu8MjPrA51N1VelL0Re/4LfmKCc0O/OqW0EzABpYo5CByBZAxA9XGs6ozZhBHZWwXkIIQOOeHVr24Gf3VJ0GDrmntq1vLFHK0LSKVEi+cue0VH7M6FPoSiN5oWhVd1Ujt+qwe8nrGz+7iTU9SgUpSgUpSgUpSgUpSgUpSgUpSg1N4R/o+D2ge5lrnWuivCP8AR8HtA9zLXOtB3HSlKBSlKBSlKBSlKBVV6UvRF7/gt+Yq1VVelL0Re/4LfmKCW2XhNvZWynGVghU47xEoqUqN2Z3TZ23V+Z1EO7+z1a4/CpKgUpSgUpSgUpSgUpSgUpSgUpSgUpSg1N4R/o+D2ge5lrnWuivCP9Hwe0D3Mtc60HcdKUoFKVX9pdVk0+4sEjbCzXDRyDAO8vyeVscRkeUoORjlQWClR20V62nWlxLHweOGV1JGfKWNiOHbxFeGx2oPq1hbTSnekkiR2OAMsVGTgcBQTFKUoFVDpM1CBrOS0klCTXSFI1CPIxORxEcSsxHrxVvqkdHxGrz6hdyD+lN1JbKTjKRRKgVF4ZAJJJ7zxoJPZDaK3vUS2jYrNBHGrQukkbgBQMhJVDFfXjuqyVF6ps/FqksEzbyyW776MpAOCCCjcDlCDxHqFV59s9QUkDR5yATx+UQ8fXQXWlUnx01H+5p/8xBTx01H+5p/8xBQXalUnx01H+5p/wDMQU8dNR/uaf8AzEFBdqrV10j6faMytcqdzAZlWR0U5x5UiIUXj3nhVW2s2qvNQthDNZS2QuJoLfrDLG5KySYcLucVO7kZ9dbGstPj06JYokVI0UKqgcAo7MUHpb3K3ah42V0YZDKQQR3gjgRXpVP2PsxoV7fWkQxAvUXMajkhmEgdVA4Iu9HvBeHnGrhQKUqO2i1A6TaXEy+dFFJIPrVCR+IoMLXNurLZ1xHcTor89wBnYD9ZY1YrnszjPZUjpWsw63H1lvKkqct5TnBHYe4+o1D9H2kLpdhCfOkmRZ5ZMeVJJIN8sx7fOwPUKjtRtRoGs28kOFW/jmimUcmeJOsSQgDzsb6k92KC3WGoR6pGJIXV0bOGU5BwSpwfUQR9lfReoZDFvr1gUOUz5W6SQGx3ZBGa1l0Z7aJpmnRRG2vXKPceVHAzoc3EjeSwPHzsH1g1L7Oa6uv61OyxzR7lnEhEqFGz1ztndPZg86CD8I/0fB7QPcy1zrXRXhH+j4PaB7mWudaDuOlKUCqR0jWKatPpsMhcB7pj5DMjeTbynIdeKnOKu9Y11p0d60bSKGaJusQnPktulcj/ALWI+2gpG1fR5BFY3LdbetuwSuA11OykrGzDKs2GGRyqe6O13dLs+f8AUR8/2alhcQ6wJYg0coGYpUDK2Mggq4B4EjPA17WdmmnxrHEoREAVVHIADAAoPalKru1+142cVI4kM13OSsEA5s3zm+bGvMtQNrtrhs6FjiQz3c3kwwLzY/Ob5sa8y3/4Q93FcbCSz3MUYmtZyJp4w6o0Uu6A8iFyFZGwCQSDmpHY/Y9tILXN4yzX839ZL2KvZHED5qAY7s186UvRF7/gt+YoMGJbnbi4t5JIWtrKBluFDOpkmkA8jghIWMZzzyeFXiovZeH5PZWynmsEI/dEoqUoFKUoFKUoIXa7Z/xltWiVtyQFZIn+bKjBlP1ZGD6iajE2yuLZd2fTrvrwMERKjxMR2rLvABT6xkVbaUGvtI1VtmLsyamhjk1EqesBBiiKArHbM3zt0sd7gCzECtg1haxo8WvQvDcIHjcYKn8wewjmDVP0fV5dhZkstQcvbyHctLpvwhmPY45Bu2gvteN3arfRvG4yrqyMO8EEH8DXtSgo+jalc7FxC1ubW5uEh8iKeBRJvxjzd9d4MjgYB5g44Vk6VYT6/e/LbmMwRxRvFbwvgv5eN+WTBIQkKFCjiBnNSu2G0y7H2kly6M6x7vkqQCd5gvM/XUxE/WgHvAP4UFZ6NdKl0XTYYp1KSK05Kns3riVhy71YH7a94tOkXVnm3T1RtI4w3DG+JnYjv5EGrDSg1N4R/o+D2ge5lrnWuivCP9Hwe0D3Mtc60HcdKUoFKUoNe9GP/Gav7afyNbCrXvRj/wAZq/tp/I1YNrtrxs4qxxIZ7ubyYYF5sfnN82Mcy1B+dstsl2YRUjQz3c2VggXizt3nHmoO01i7GbGNpbvd3zCa/m4u/DdjX9FF81QDj14r22R2QOkM9zdv197N/WSdiDsiiH9mMfjVooFV/ZXXRtnas8kShesmhKHywQjleORxyByxVgrVnR1o1/LaO0F5FDE9xclENuJDwndSSxcf2lPCgvZ1rqb5LQIN027TBgeW7IE3d3HLB51MVrzRrC5stePyuZZy1kd1ljEYAE3EFQTxyc5z21sOgUpSgUpSgUpSgVhazo0WvwvBcIHjcYIP5g9hHMHsrNpQULRtYl2GmSx1By8Eh3LS6bt7oZz2OOQbkwq+1H67ocW0cDwXC70cgwe8dxU9jA8QaqWz+tzbHTpp+pMXRju2l0eUi9kUp7JVGB6/zD9dN3oa4+uL3q1drXzF/ZX8hVJ6bRnRrj64verV2tPMX9lfyFB60pSg1N4R/o+D2ge5lrnWuivCP9Hwe0D3Mtc60HcdKUoFQe120DaBCvVKJJ5pEghQnAMj8ix7FUAsfUKnKpfSDixn066kbdhguSJD2KJI2QO3cAxAJ7M0H5h2Qv7BGlhvkFy7dY6/J4VhdvmtuoJcdm/vFvyqa2dRdUVLua16i6ZDG+8BvrhsFQ3ahK5B7Ripia4W3Qu7AIoLFiQAFAySTyxiovZraVNpIUlUFOs6xkViN5o1kKiQDnusMH/uFBMUpSgVGbO6GuzluIUYsFaVsnGf6SZ5COHcXI+yv1tBrkezdtLcTZ3Il3iBzJzgKPWWIA9Zqt20GsaugmM9talvKS36ky4B4gSylwQ3fujhQWJtDV7wXW828sJg3eGMFw2c888MVJ1RY9vZks77rokjvrGNmdOJjbyCySJxBKNjlnI5VbtHvDqNvFKwAMkaOQOQLKCcfvoMylQGz+0Tatc3sLhR8llRFwDkq0SsCxJwTne5Y5Cp+gUpSgUqE1rXH026s4VClbl5UYnOQFiLArg45jtBrL2g1FtJtZ5kALRRSSAHkSqkjOOOMigkKVH7O6kdZtLedgFaaGKUgcgXjViBnsBNSFArE1SaO0iaWYKUiBlJIBxugnIz24zWXUNtfZjVbOe33lV545I0BIGXKHAGefGgr2g6RcbZQi6vLm4iE434reF+rWKM+bvEDekfGGyeGezFTGzUN5psssFyxnhUK0Nw26HIOQY5AvNlx52OIPHjX52A1qPVLKFVOJIUWGWM8HjkjUIyuvMcRn6iK/ek7U/y3ezwwKGgt0VXmB4deW4xL2HdTiT2E4+sLDSlKDU3hH+j4PaB7mWuda6K8I/0fB7QPcy1zrQdx0pSgV5XVql6jJIqujDDKwBBHcQedetKDVeyezNttHNewSLOILS46pYPlMzRMBkjMZPAcPNzj1VldLmzFy0cF5pjMktkGAjjHExndzugc93dHkYwRnuwcjox/wCM1f20/ka2FQa66Nul+HbECG43YbscN3PkyetM8j+rz7s1sWtK9LvRGWLX+mqRIDvyxJnJOcmSPHJu0gc+Y48/Tou6bRf7trqbBZPNSc4AbsCydit+tyPbx5hdellD/Jkj7m+IpIJWX9RJkZv3LnPqzVrtbpbxFeNgyOAykciCMgj7K9JIxOpVgGVgQQRkEHgQQeYxVLm6O4tLH9BfXlpBnjEk4EYycYQyAmPJPf8AVQVva4/LLjW3iIKx2EcLMOIEg32KfXu8+7NTGzmw00tpbn+U78ZijOFaMAAoCAMqSAOXOrNBsbbWtnJZxoVhlDh8Md5iwwzM5ySx7zUvaWq2SLGgwqKEUdwAwPwFBr3or019JvNVjklaZlnizI/nNmNjlseo/hWx6wNP0WPTJJpIwd64cSPk58oIEGO4YUcKz6BSlKCgdJljJqN3paRSyQsZ5QHQAlf6EnPHhyGO7BNY+2Gx92LG4Z9UunVYZGKdXCoYBCd1txQcHGKu9/okeozQTPvb1uzsmDgZZCp3hjjwNemoQR6mj28hB6yNgyhsNuHySRjiBxxmgj9hfRll7Lbe4SpysbTdPXSYY4Y87kSJGuTk7qqFGT2nAFVPpH6TYdg4sDEly4O5GDy4cGk7QuftPZ3gJPbXbq32Gh6y4bLHgka43nPqHYO9uQrXHRxb33SHqA1W7YpBCWEKY8k5BUrHnsAPF+ZPDs4VjYPYy56WLs3mos7W6t5THh1mP/Sjx5qjtI5cuZ4dF21stmipGoVFAVVAwAAMAAdgoKD0vaXb6fZS3ogia4TcG8d4bwLqpD9Wylxg8iTV10XTYtKhRII0iTAO6igDJHE8O311Uum70NcfXF71au1r5i/sr+QoPWlKUGpvCP8AR8HtA9zLXOtdFeEf6Pg9oHuZa51oO46UqCvtpDZ6hb2m4CJ4ppN/PFSm7wxjjnNBO0qH2u17xXsp7nd3zEm8FzjJyAASOXE1ia9tS1lLFbWsXXXcy9YFLbqRxg4Mkr4JC54AAZJoIvo+0mXTrrVGljZFluy8ZYY3lweK94q71S77aLUNlx119Dby2wI6x7cyb8S/PKOPLQduDkd1XGGYXChkIKsAwI5EEZBH2UH7rRnTJ0RkF76wTI4vPEo5dpkQDn3sPt763nSg536K+mdtB3bbUGL2/BUk5tF6m7WT8R6xwrZ/StMmp6QzRsGjkktcMpBBU3EfFSPVVd17oeS11SC8t0Vrdp1M8BUbqAg5cA8NzPMY4Z7uUvouny7aQloWjs9P326mKOGNzIEc4lbrAVQF13lUDsznjmg2Eg3QPqr9VT4dcutluvXUAZ4oYWnS5jQLvKp4xyJndEg4EY4EZ5Yqt/zitP8A0V1/Anx0G1KVqv8AnFaf+iuv4E+On84rT/0V1/Anx0G1KVqv+cVp/wCiuv4E+On84rT/ANFdfwJ8dBtSqZL/AMxR/wDT5P8AUxVhJ0prtBbxnTo2M9xMbaITYUBgm+0jbpOUVTnHacCsu42Z1CyxcRXiT3SKRuyQRKjrneMasg34wSB/aPEDNBEdJ3TFHsiGgtd2W7xx7Ui/b48W/V/f69U9H+wVx0n3TT3LP1O/vTSnm7c9xD878FH2CrntN0dHb3ULQxW5s4Wt1luPIClWMsmVOODSEjGe7ia3DouixbPQpBboEjQYAH5k9pPMmg97GxTTI1ihVUjQBVVRgADsFe9KUFE6bvQ1x9cXvVq7WvmL+yv5Cqz0oaDNtLps0FsoaVzHgEheUik8Tw5CrPbruKoPMAD8KD0pSlBqbwj/AEfB7QPcy1zrXRXhH+j4PaB7mWudaDuOtc7b2c19rWnrbT/J5OpuT1m4JPJG7kbjcDmtjVE3WzqXd5Ddszb8MckaqMbpD7uSeGeGPxoKB0l6Ff2ul3LTaiJowo3o/ksSbw314b6sStWDR2EWuXQkHlvaWrRE/o1Zw4H/AHlCfqqx7SaEm01rLbSkhZV3SRzHaCPWCBWLr+ykeuGJw7wzw8Yp48b68MEHeBV0PapBBoMjamdLayuWlx1YhlLZ7RuHI9eeVYXR5C8Gl2YlzviCPOe7HD/24rAn2Fl1kquo3slxCrBupWOOJHIOR1u5kuP1cgVbwN3lQfaUpQY2p2xvYZIwcF0dAe4lSM/jVe6Mr5LrTLdFPlwILeVTzSSMbrBh2cRkd4INWqqB0k6HBpkTX0YliuN+GNngmeEuHlVPLKcGIDHjjProPfpB2iWeK8so0aRxZzSuy8RHwARGA/tPkkDuFcvfyXN+ik/gb/auw9ntmLfZpGFuhBkO87szO7t3u7ElqlcUHEsmnyRDLRuB61Yf/Fff5Ml/RSfwN/tXbDIH5jP119xQcTDTpW5Ryfwt/tX5NhIpwY3zzxunl+6u28U3BnOONBz30S/+UGyuJiUj+UXNsSRgK8kUe4WJ5AkFc/VW/b6+TTY3llYKiAszE4AA+uvl/pkWqRtFNGjxuMMrDIP1/wC9a8Gx9suppYyfKJrcW7XSxy3MrxqyzKoURk4K+VniTyoLzs3rB2gtYrgxNF1q74RuYUk4z9a4b7ak6+AYr7QKUpQQ2yettr8BkdVUia4iwucYjmdAeJ5kKM1+Z9daLUYrXdXce3kmLcd7eWRFAHZjDH8Kpuw2z11dwzPFfzQI13dkRrFAwGJ3BIMiMeJGe6vbS9Mm03aBBPcSXO9YuVd0jTGJ+KgRqF7jnGeNBselKUGpvCP9Hwe0D3Mtc610V4R/o+D2ge5lrnWg7jpSlApSlApSlApSlAqm9LXo1v8AGtf9TFVyqm9LXo1v8a1/1MVBcV5V9r4vKvtApSlApSlAqmS/8wx/9Pl/1MVXOqZL/wAwx/8AT5f9TFQXOlKUClKUGBoujJoMZji3ipeSTyjk70kjOfsyxr5JoiS3SXR3usSJ4QM8N1mVjkd+V/E1IUoFKUoNTeEf6Pg9oHuZa51rorwj/R8HtA9zLXOtB3HSlKBSlKBSlKBSlKBUZtHoCbSwGGUsqlo3yuM5SRXHMHtUVJmq3sZrMurm865gepvbiBMADEabm6DjnzPGgsg4Uqu6xrElpqNlAjARzLcl1wMncRSpB7ME1YqBSlKBSlKBUW2gI16LzebrFga33eG7umRXJ5ZzlRUZtftBNaSW9pZBPlNyXwzglYo1GXkIHnEZAC9pNYV1s9qOkoZbe/kuJVG8YZ44+rkxxKruKGjJ5DiezNBdKVRDt62qNpT23kx3kkiyqwBYbkZJTPYQ4IJ9VWraO9bTrS4ljIDxwyupIz5Sxsw4dvECgkaVgaDeNqFrBI+C0kUTtjgN5kBOB2cTWfQKUpQKUpQam8I/0fB7QPcy1zrXRXhH+j4PaB7mWudaDuOlKUClKUClKUClKUHw1q/ZDZGHXp9Tkka4Vhfzr/RzyRggYI8lCOPE8f8Aato1h6fpMWlGQwoEM0jTPjPlSNjLHPfgUFFl2Ti2f1jT2iecl0ugesleTgEUjG+TjmfwrY1Ys+mR3MscroDJFvhG4+TvABsfWAKyqBSlKBSlKClbRyjSNYsbiU7sUkU1rvE4VZCVdQTjALYIHHsq3Xt4mnxtJKwREBZmJwAB2mvPVNKi1qJoriNZI25qwyP/AKPrqCTo4s8p1gnlRCCsc1xNJGCOXkO5U49YNBrez0F7uPSBIZohcXl3OChKOiyKzphx5pKjP1GrptdsMi2Vy3yrUDuwStum6kZWKxsfKUniCRxHKrjeaXHftE0i5aF+sjOT5LbrLnhz8liPtr2urVb5GjkG8jqyMD2qwII+0E0EVsWu7p9p5O7/AEEPDh+jHdwqarytbZbJFjQYRFVFHcoGAP3CvWgUpSgUpSg1N4R/o+D2ge5lrnWuivCP9Hwe0D3Mtc60Eh4w3P0if71/ip4w3P0if71/ipSgeMNz9In+9f4qeMNz9In+9f4qUoHjDc/SJ/vX+KnjDc/SJ/vX+KlKB4w3P0if71/ip4w3P0if71/ipSgeMNz9In+9f4qeMNz9In+9f4qUoHjDc/SJ/vX+KnjDc/SJ/vX+KlKB4w3P0if71/ip4w3P0if71/ipSgeMNz9In+9f4qeMNz9In+9f4qUoHjDc/SJ/vX+KnjDc/SJ/vX+KlKB4w3P0if71/ip4w3P0if71/ipSgeMNz9In+9f4qeMNz9In+9f4qUoHjDc/SJ/vX+KnjDc/SJ/vX+KlKB4w3P0if71/ip4w3P0if71/ipSg8brVJr4YllkcA5AZ2YZ78E1i0pQf/9k="/>
          <p:cNvSpPr>
            <a:spLocks noChangeAspect="1" noChangeArrowheads="1"/>
          </p:cNvSpPr>
          <p:nvPr/>
        </p:nvSpPr>
        <p:spPr bwMode="auto">
          <a:xfrm>
            <a:off x="63500" y="-1065213"/>
            <a:ext cx="2085975" cy="2190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GERUUEBQTFRQVGBYVGRgYGBgbHRsYHhUYGx8bGRkYGyYeGBwjGhgZIC8hLycpLSwtGx4yNTAqNSYrLCkBCQoKBQUFDQUFDSkYEhgpKSkpKSkpKSkpKSkpKSkpKSkpKSkpKSkpKSkpKSkpKSkpKSkpKSkpKSkpKSkpKSkpKf/AABEIAOYA2wMBIgACEQEDEQH/xAAcAAEAAgMBAQEAAAAAAAAAAAAABQYEBwgDAQL/xABNEAACAQMBBAQJCAUKBAcAAAABAgMABBEFBhIhMQcTQVEIFiIyNWF0s9IUUlRxgZOhsVNicpGSFRgjM0JVc5S00TQ2dYIkJUOiweHw/8QAFAEBAAAAAAAAAAAAAAAAAAAAAP/EABQRAQAAAAAAAAAAAAAAAAAAAAD/2gAMAwEAAhEDEQA/AN40pSgUpSgUpSgUpSgUpVbvtuYoJnggiuLqWPHWCBAwQ9zuxCBv1c5oLJSoPStsINXjlZd9GgBMsUiFZEwCfKQ8eIBwRkGs/RtXj16COeEkxyrvKSMHHrB5UGbSsG31iO5uJbdSeshWN3GDjD727g9vmms6gUqtX23cUEjRQRXN00Z3X+Txl1Ru1WfIUMPm5zWboW1UOvq5j30eI4kikUpIhxnykPHBHI8jQTFKwND1qPaKBJ4CTG+d0kEHgxU8Dy4g1+V16J7s2gJ65YhORg43C5UeVyzkcqCRpSlApSlApSlApSlBqbwj/R8HtA9zLXOtdFeEf6Pg9oHuZa51oO46UpQKUpQKUpQKUpQY2p3DWkMroMsiOwHeQpIH7xUB0Z2gttLtSPOljE7sebSSeWzE9py37gKs5G9VJsdOvtiMw2kKXlpvM0SmURSwhjnq8sCsiAngcggE9woJjaLTYB105AFwbWaMHeILRhSxG7nDYOOODjPrqn9H20F9a6ZarFpryoIgFkFzbrvDJ47rHI+o1NWuzd1qzz3V8I1maCS3ghRiyxIwOd58Dfdju5OMACpjYXSJNB0+2gmAEkUYVgDkZyeR7aCC2NvJb7U75riA279VaDqzIknAdbg70fDj3VZ9pbtrGzuJI876QysuOe8EJGPtqIk2dnku76RH6oXEMEcci4LKyiQMd3sI3hisPTLKFr3qrIu0McUkd2S8jozndCISzENKPLLEcQDgnkKCV6PrJLHTbUJjyokkY/OdwGZie0liTmoXaz/wGr6e8Yw06XUEh+dGsRkUH6nGQfWa9dOtr/Ytfk8Fut5ap/Ut1yxyouSercOMOF5BgRwwMV7aToVzqlwb3UAkcixvFBbo2+sSt5zO5A3pGwBwwAB6+AVzo4169s9NgSHTnmjHWbsguYE3v6V/7LneHHhx7qzdnL6bUNfla4tzbP8AIEG4ZEkyPlBw29HwGckY58PXVj6PNHl0DToIJ1CyIH3gCDjMrsOI4ciK8odElXWpLoqOpazSENkeeJmYjHPkedBaKUpQKUpQKUpQKUpQam8I/wBHwe0D3Mtc610V4R/o+D2ge5lrnWg7jpSlApSlApSlApSlAqE211l9nrC4uIgpeKMsu8MjPrA51N1VelL0Re/4LfmKCc0O/OqW0EzABpYo5CByBZAxA9XGs6ozZhBHZWwXkIIQOOeHVr24Gf3VJ0GDrmntq1vLFHK0LSKVEi+cue0VH7M6FPoSiN5oWhVd1Ujt+qwe8nrGz+7iTU9SgUpSgUpSgUpSgUpSgUpSgUpSg1N4R/o+D2ge5lrnWuivCP8AR8HtA9zLXOtB3HSlKBSlKBSlKBSlKBVV6UvRF7/gt+Yq1VVelL0Re/4LfmKCW2XhNvZWynGVghU47xEoqUqN2Z3TZ23V+Z1EO7+z1a4/CpKgUpSgUpSgUpSgUpSgUpSgUpSgUpSg1N4R/o+D2ge5lrnWuivCP9Hwe0D3Mtc60HcdKUoFKVX9pdVk0+4sEjbCzXDRyDAO8vyeVscRkeUoORjlQWClR20V62nWlxLHweOGV1JGfKWNiOHbxFeGx2oPq1hbTSnekkiR2OAMsVGTgcBQTFKUoFVDpM1CBrOS0klCTXSFI1CPIxORxEcSsxHrxVvqkdHxGrz6hdyD+lN1JbKTjKRRKgVF4ZAJJJ7zxoJPZDaK3vUS2jYrNBHGrQukkbgBQMhJVDFfXjuqyVF6ps/FqksEzbyyW776MpAOCCCjcDlCDxHqFV59s9QUkDR5yATx+UQ8fXQXWlUnx01H+5p/8xBTx01H+5p/8xBQXalUnx01H+5p/wDMQU8dNR/uaf8AzEFBdqrV10j6faMytcqdzAZlWR0U5x5UiIUXj3nhVW2s2qvNQthDNZS2QuJoLfrDLG5KySYcLucVO7kZ9dbGstPj06JYokVI0UKqgcAo7MUHpb3K3ah42V0YZDKQQR3gjgRXpVP2PsxoV7fWkQxAvUXMajkhmEgdVA4Iu9HvBeHnGrhQKUqO2i1A6TaXEy+dFFJIPrVCR+IoMLXNurLZ1xHcTor89wBnYD9ZY1YrnszjPZUjpWsw63H1lvKkqct5TnBHYe4+o1D9H2kLpdhCfOkmRZ5ZMeVJJIN8sx7fOwPUKjtRtRoGs28kOFW/jmimUcmeJOsSQgDzsb6k92KC3WGoR6pGJIXV0bOGU5BwSpwfUQR9lfReoZDFvr1gUOUz5W6SQGx3ZBGa1l0Z7aJpmnRRG2vXKPceVHAzoc3EjeSwPHzsH1g1L7Oa6uv61OyxzR7lnEhEqFGz1ztndPZg86CD8I/0fB7QPcy1zrXRXhH+j4PaB7mWudaDuOlKUCqR0jWKatPpsMhcB7pj5DMjeTbynIdeKnOKu9Y11p0d60bSKGaJusQnPktulcj/ALWI+2gpG1fR5BFY3LdbetuwSuA11OykrGzDKs2GGRyqe6O13dLs+f8AUR8/2alhcQ6wJYg0coGYpUDK2Mggq4B4EjPA17WdmmnxrHEoREAVVHIADAAoPalKru1+142cVI4kM13OSsEA5s3zm+bGvMtQNrtrhs6FjiQz3c3kwwLzY/Ob5sa8y3/4Q93FcbCSz3MUYmtZyJp4w6o0Uu6A8iFyFZGwCQSDmpHY/Y9tILXN4yzX839ZL2KvZHED5qAY7s186UvRF7/gt+YoMGJbnbi4t5JIWtrKBluFDOpkmkA8jghIWMZzzyeFXiovZeH5PZWynmsEI/dEoqUoFKUoFKUoIXa7Z/xltWiVtyQFZIn+bKjBlP1ZGD6iajE2yuLZd2fTrvrwMERKjxMR2rLvABT6xkVbaUGvtI1VtmLsyamhjk1EqesBBiiKArHbM3zt0sd7gCzECtg1haxo8WvQvDcIHjcYKn8wewjmDVP0fV5dhZkstQcvbyHctLpvwhmPY45Bu2gvteN3arfRvG4yrqyMO8EEH8DXtSgo+jalc7FxC1ubW5uEh8iKeBRJvxjzd9d4MjgYB5g44Vk6VYT6/e/LbmMwRxRvFbwvgv5eN+WTBIQkKFCjiBnNSu2G0y7H2kly6M6x7vkqQCd5gvM/XUxE/WgHvAP4UFZ6NdKl0XTYYp1KSK05Kns3riVhy71YH7a94tOkXVnm3T1RtI4w3DG+JnYjv5EGrDSg1N4R/o+D2ge5lrnWuivCP9Hwe0D3Mtc60HcdKUoFKUoNe9GP/Gav7afyNbCrXvRj/wAZq/tp/I1YNrtrxs4qxxIZ7ubyYYF5sfnN82Mcy1B+dstsl2YRUjQz3c2VggXizt3nHmoO01i7GbGNpbvd3zCa/m4u/DdjX9FF81QDj14r22R2QOkM9zdv197N/WSdiDsiiH9mMfjVooFV/ZXXRtnas8kShesmhKHywQjleORxyByxVgrVnR1o1/LaO0F5FDE9xclENuJDwndSSxcf2lPCgvZ1rqb5LQIN027TBgeW7IE3d3HLB51MVrzRrC5stePyuZZy1kd1ljEYAE3EFQTxyc5z21sOgUpSgUpSgUpSgVhazo0WvwvBcIHjcYIP5g9hHMHsrNpQULRtYl2GmSx1By8Eh3LS6bt7oZz2OOQbkwq+1H67ocW0cDwXC70cgwe8dxU9jA8QaqWz+tzbHTpp+pMXRju2l0eUi9kUp7JVGB6/zD9dN3oa4+uL3q1drXzF/ZX8hVJ6bRnRrj64verV2tPMX9lfyFB60pSg1N4R/o+D2ge5lrnWuivCP9Hwe0D3Mtc60HcdKUoFQe120DaBCvVKJJ5pEghQnAMj8ix7FUAsfUKnKpfSDixn066kbdhguSJD2KJI2QO3cAxAJ7M0H5h2Qv7BGlhvkFy7dY6/J4VhdvmtuoJcdm/vFvyqa2dRdUVLua16i6ZDG+8BvrhsFQ3ahK5B7Ripia4W3Qu7AIoLFiQAFAySTyxiovZraVNpIUlUFOs6xkViN5o1kKiQDnusMH/uFBMUpSgVGbO6GuzluIUYsFaVsnGf6SZ5COHcXI+yv1tBrkezdtLcTZ3Il3iBzJzgKPWWIA9Zqt20GsaugmM9talvKS36ky4B4gSylwQ3fujhQWJtDV7wXW828sJg3eGMFw2c888MVJ1RY9vZks77rokjvrGNmdOJjbyCySJxBKNjlnI5VbtHvDqNvFKwAMkaOQOQLKCcfvoMylQGz+0Tatc3sLhR8llRFwDkq0SsCxJwTne5Y5Cp+gUpSgUqE1rXH026s4VClbl5UYnOQFiLArg45jtBrL2g1FtJtZ5kALRRSSAHkSqkjOOOMigkKVH7O6kdZtLedgFaaGKUgcgXjViBnsBNSFArE1SaO0iaWYKUiBlJIBxugnIz24zWXUNtfZjVbOe33lV545I0BIGXKHAGefGgr2g6RcbZQi6vLm4iE434reF+rWKM+bvEDekfGGyeGezFTGzUN5psssFyxnhUK0Nw26HIOQY5AvNlx52OIPHjX52A1qPVLKFVOJIUWGWM8HjkjUIyuvMcRn6iK/ek7U/y3ezwwKGgt0VXmB4deW4xL2HdTiT2E4+sLDSlKDU3hH+j4PaB7mWuda6K8I/0fB7QPcy1zrQdx0pSgV5XVql6jJIqujDDKwBBHcQedetKDVeyezNttHNewSLOILS46pYPlMzRMBkjMZPAcPNzj1VldLmzFy0cF5pjMktkGAjjHExndzugc93dHkYwRnuwcjox/wCM1f20/ka2FQa66Nul+HbECG43YbscN3PkyetM8j+rz7s1sWtK9LvRGWLX+mqRIDvyxJnJOcmSPHJu0gc+Y48/Tou6bRf7trqbBZPNSc4AbsCydit+tyPbx5hdellD/Jkj7m+IpIJWX9RJkZv3LnPqzVrtbpbxFeNgyOAykciCMgj7K9JIxOpVgGVgQQRkEHgQQeYxVLm6O4tLH9BfXlpBnjEk4EYycYQyAmPJPf8AVQVva4/LLjW3iIKx2EcLMOIEg32KfXu8+7NTGzmw00tpbn+U78ZijOFaMAAoCAMqSAOXOrNBsbbWtnJZxoVhlDh8Md5iwwzM5ySx7zUvaWq2SLGgwqKEUdwAwPwFBr3or019JvNVjklaZlnizI/nNmNjlseo/hWx6wNP0WPTJJpIwd64cSPk58oIEGO4YUcKz6BSlKCgdJljJqN3paRSyQsZ5QHQAlf6EnPHhyGO7BNY+2Gx92LG4Z9UunVYZGKdXCoYBCd1txQcHGKu9/okeozQTPvb1uzsmDgZZCp3hjjwNemoQR6mj28hB6yNgyhsNuHySRjiBxxmgj9hfRll7Lbe4SpysbTdPXSYY4Y87kSJGuTk7qqFGT2nAFVPpH6TYdg4sDEly4O5GDy4cGk7QuftPZ3gJPbXbq32Gh6y4bLHgka43nPqHYO9uQrXHRxb33SHqA1W7YpBCWEKY8k5BUrHnsAPF+ZPDs4VjYPYy56WLs3mos7W6t5THh1mP/Sjx5qjtI5cuZ4dF21stmipGoVFAVVAwAAMAAdgoKD0vaXb6fZS3ogia4TcG8d4bwLqpD9Wylxg8iTV10XTYtKhRII0iTAO6igDJHE8O311Uum70NcfXF71au1r5i/sr+QoPWlKUGpvCP8AR8HtA9zLXOtdFeEf6Pg9oHuZa51oO46UqCvtpDZ6hb2m4CJ4ppN/PFSm7wxjjnNBO0qH2u17xXsp7nd3zEm8FzjJyAASOXE1ia9tS1lLFbWsXXXcy9YFLbqRxg4Mkr4JC54AAZJoIvo+0mXTrrVGljZFluy8ZYY3lweK94q71S77aLUNlx119Dby2wI6x7cyb8S/PKOPLQduDkd1XGGYXChkIKsAwI5EEZBH2UH7rRnTJ0RkF76wTI4vPEo5dpkQDn3sPt763nSg536K+mdtB3bbUGL2/BUk5tF6m7WT8R6xwrZ/StMmp6QzRsGjkktcMpBBU3EfFSPVVd17oeS11SC8t0Vrdp1M8BUbqAg5cA8NzPMY4Z7uUvouny7aQloWjs9P326mKOGNzIEc4lbrAVQF13lUDsznjmg2Eg3QPqr9VT4dcutluvXUAZ4oYWnS5jQLvKp4xyJndEg4EY4EZ5Yqt/zitP8A0V1/Anx0G1KVqv8AnFaf+iuv4E+On84rT/0V1/Anx0G1KVqv+cVp/wCiuv4E+On84rT/ANFdfwJ8dBtSqZL/AMxR/wDT5P8AUxVhJ0prtBbxnTo2M9xMbaITYUBgm+0jbpOUVTnHacCsu42Z1CyxcRXiT3SKRuyQRKjrneMasg34wSB/aPEDNBEdJ3TFHsiGgtd2W7xx7Ui/b48W/V/f69U9H+wVx0n3TT3LP1O/vTSnm7c9xD878FH2CrntN0dHb3ULQxW5s4Wt1luPIClWMsmVOODSEjGe7ia3DouixbPQpBboEjQYAH5k9pPMmg97GxTTI1ihVUjQBVVRgADsFe9KUFE6bvQ1x9cXvVq7WvmL+yv5Cqz0oaDNtLps0FsoaVzHgEheUik8Tw5CrPbruKoPMAD8KD0pSlBqbwj/AEfB7QPcy1zrXRXhH+j4PaB7mWudaDuOtc7b2c19rWnrbT/J5OpuT1m4JPJG7kbjcDmtjVE3WzqXd5Ddszb8MckaqMbpD7uSeGeGPxoKB0l6Ff2ul3LTaiJowo3o/ksSbw314b6sStWDR2EWuXQkHlvaWrRE/o1Zw4H/AHlCfqqx7SaEm01rLbSkhZV3SRzHaCPWCBWLr+ykeuGJw7wzw8Yp48b68MEHeBV0PapBBoMjamdLayuWlx1YhlLZ7RuHI9eeVYXR5C8Gl2YlzviCPOe7HD/24rAn2Fl1kquo3slxCrBupWOOJHIOR1u5kuP1cgVbwN3lQfaUpQY2p2xvYZIwcF0dAe4lSM/jVe6Mr5LrTLdFPlwILeVTzSSMbrBh2cRkd4INWqqB0k6HBpkTX0YliuN+GNngmeEuHlVPLKcGIDHjjProPfpB2iWeK8so0aRxZzSuy8RHwARGA/tPkkDuFcvfyXN+ik/gb/auw9ntmLfZpGFuhBkO87szO7t3u7ElqlcUHEsmnyRDLRuB61Yf/Fff5Ml/RSfwN/tXbDIH5jP119xQcTDTpW5Ryfwt/tX5NhIpwY3zzxunl+6u28U3BnOONBz30S/+UGyuJiUj+UXNsSRgK8kUe4WJ5AkFc/VW/b6+TTY3llYKiAszE4AA+uvl/pkWqRtFNGjxuMMrDIP1/wC9a8Gx9suppYyfKJrcW7XSxy3MrxqyzKoURk4K+VniTyoLzs3rB2gtYrgxNF1q74RuYUk4z9a4b7ak6+AYr7QKUpQQ2yettr8BkdVUia4iwucYjmdAeJ5kKM1+Z9daLUYrXdXce3kmLcd7eWRFAHZjDH8Kpuw2z11dwzPFfzQI13dkRrFAwGJ3BIMiMeJGe6vbS9Mm03aBBPcSXO9YuVd0jTGJ+KgRqF7jnGeNBselKUGpvCP9Hwe0D3Mtc610V4R/o+D2ge5lrnWg7jpSlApSlApSlApSlAqm9LXo1v8AGtf9TFVyqm9LXo1v8a1/1MVBcV5V9r4vKvtApSlApSlAqmS/8wx/9Pl/1MVXOqZL/wAwx/8AT5f9TFQXOlKUClKUGBoujJoMZji3ipeSTyjk70kjOfsyxr5JoiS3SXR3usSJ4QM8N1mVjkd+V/E1IUoFKUoNTeEf6Pg9oHuZa51rorwj/R8HtA9zLXOtB3HSlKBSlKBSlKBSlKBUZtHoCbSwGGUsqlo3yuM5SRXHMHtUVJmq3sZrMurm865gepvbiBMADEabm6DjnzPGgsg4Uqu6xrElpqNlAjARzLcl1wMncRSpB7ME1YqBSlKBSlKBUW2gI16LzebrFga33eG7umRXJ5ZzlRUZtftBNaSW9pZBPlNyXwzglYo1GXkIHnEZAC9pNYV1s9qOkoZbe/kuJVG8YZ44+rkxxKruKGjJ5DiezNBdKVRDt62qNpT23kx3kkiyqwBYbkZJTPYQ4IJ9VWraO9bTrS4ljIDxwyupIz5Sxsw4dvECgkaVgaDeNqFrBI+C0kUTtjgN5kBOB2cTWfQKUpQKUpQam8I/0fB7QPcy1zrXRXhH+j4PaB7mWudaDuOlKUClKUClKUClKUHw1q/ZDZGHXp9Tkka4Vhfzr/RzyRggYI8lCOPE8f8Aato1h6fpMWlGQwoEM0jTPjPlSNjLHPfgUFFl2Ti2f1jT2iecl0ugesleTgEUjG+TjmfwrY1Ys+mR3MscroDJFvhG4+TvABsfWAKyqBSlKBSlKClbRyjSNYsbiU7sUkU1rvE4VZCVdQTjALYIHHsq3Xt4mnxtJKwREBZmJwAB2mvPVNKi1qJoriNZI25qwyP/AKPrqCTo4s8p1gnlRCCsc1xNJGCOXkO5U49YNBrez0F7uPSBIZohcXl3OChKOiyKzphx5pKjP1GrptdsMi2Vy3yrUDuwStum6kZWKxsfKUniCRxHKrjeaXHftE0i5aF+sjOT5LbrLnhz8liPtr2urVb5GjkG8jqyMD2qwII+0E0EVsWu7p9p5O7/AEEPDh+jHdwqarytbZbJFjQYRFVFHcoGAP3CvWgUpSgUpSg1N4R/o+D2ge5lrnWuivCP9Hwe0D3Mtc60Eh4w3P0if71/ip4w3P0if71/ipSgeMNz9In+9f4qeMNz9In+9f4qUoHjDc/SJ/vX+KnjDc/SJ/vX+KlKB4w3P0if71/ip4w3P0if71/ipSgeMNz9In+9f4qeMNz9In+9f4qUoHjDc/SJ/vX+KnjDc/SJ/vX+KlKB4w3P0if71/ip4w3P0if71/ipSgeMNz9In+9f4qeMNz9In+9f4qUoHjDc/SJ/vX+KnjDc/SJ/vX+KlKB4w3P0if71/ip4w3P0if71/ipSgeMNz9In+9f4qeMNz9In+9f4qUoHjDc/SJ/vX+KnjDc/SJ/vX+KlKB4w3P0if71/ip4w3P0if71/ipSg8brVJr4YllkcA5AZ2YZ78E1i0pQf/9k="/>
          <p:cNvSpPr>
            <a:spLocks noChangeAspect="1" noChangeArrowheads="1"/>
          </p:cNvSpPr>
          <p:nvPr/>
        </p:nvSpPr>
        <p:spPr bwMode="auto">
          <a:xfrm>
            <a:off x="63500" y="-1065213"/>
            <a:ext cx="2085975" cy="2190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GERUUEBQTFRQVGBYVGRgYGBgbHRsYHhUYGx8bGRkYGyYeGBwjGhgZIC8hLycpLSwtGx4yNTAqNSYrLCkBCQoKBQUFDQUFDSkYEhgpKSkpKSkpKSkpKSkpKSkpKSkpKSkpKSkpKSkpKSkpKSkpKSkpKSkpKSkpKSkpKSkpKf/AABEIAOYA2wMBIgACEQEDEQH/xAAcAAEAAgMBAQEAAAAAAAAAAAAABQYEBwgDAQL/xABNEAACAQMBBAQJCAUKBAcAAAABAgMABBEFBhIhMQcTQVEIFiIyNWF0s9IUUlRxgZOhsVNicpGSFRgjM0JVc5S00TQ2dYIkJUOiweHw/8QAFAEBAAAAAAAAAAAAAAAAAAAAAP/EABQRAQAAAAAAAAAAAAAAAAAAAAD/2gAMAwEAAhEDEQA/AN40pSgUpSgUpSgUpSgUpVbvtuYoJnggiuLqWPHWCBAwQ9zuxCBv1c5oLJSoPStsINXjlZd9GgBMsUiFZEwCfKQ8eIBwRkGs/RtXj16COeEkxyrvKSMHHrB5UGbSsG31iO5uJbdSeshWN3GDjD727g9vmms6gUqtX23cUEjRQRXN00Z3X+Txl1Ru1WfIUMPm5zWboW1UOvq5j30eI4kikUpIhxnykPHBHI8jQTFKwND1qPaKBJ4CTG+d0kEHgxU8Dy4g1+V16J7s2gJ65YhORg43C5UeVyzkcqCRpSlApSlApSlApSlBqbwj/R8HtA9zLXOtdFeEf6Pg9oHuZa51oO46UpQKUpQKUpQKUpQY2p3DWkMroMsiOwHeQpIH7xUB0Z2gttLtSPOljE7sebSSeWzE9py37gKs5G9VJsdOvtiMw2kKXlpvM0SmURSwhjnq8sCsiAngcggE9woJjaLTYB105AFwbWaMHeILRhSxG7nDYOOODjPrqn9H20F9a6ZarFpryoIgFkFzbrvDJ47rHI+o1NWuzd1qzz3V8I1maCS3ghRiyxIwOd58Dfdju5OMACpjYXSJNB0+2gmAEkUYVgDkZyeR7aCC2NvJb7U75riA279VaDqzIknAdbg70fDj3VZ9pbtrGzuJI876QysuOe8EJGPtqIk2dnku76RH6oXEMEcci4LKyiQMd3sI3hisPTLKFr3qrIu0McUkd2S8jozndCISzENKPLLEcQDgnkKCV6PrJLHTbUJjyokkY/OdwGZie0liTmoXaz/wGr6e8Yw06XUEh+dGsRkUH6nGQfWa9dOtr/Ytfk8Fut5ap/Ut1yxyouSercOMOF5BgRwwMV7aToVzqlwb3UAkcixvFBbo2+sSt5zO5A3pGwBwwAB6+AVzo4169s9NgSHTnmjHWbsguYE3v6V/7LneHHhx7qzdnL6bUNfla4tzbP8AIEG4ZEkyPlBw29HwGckY58PXVj6PNHl0DToIJ1CyIH3gCDjMrsOI4ciK8odElXWpLoqOpazSENkeeJmYjHPkedBaKUpQKUpQKUpQKUpQam8I/wBHwe0D3Mtc610V4R/o+D2ge5lrnWg7jpSlApSlApSlApSlAqE211l9nrC4uIgpeKMsu8MjPrA51N1VelL0Re/4LfmKCc0O/OqW0EzABpYo5CByBZAxA9XGs6ozZhBHZWwXkIIQOOeHVr24Gf3VJ0GDrmntq1vLFHK0LSKVEi+cue0VH7M6FPoSiN5oWhVd1Ujt+qwe8nrGz+7iTU9SgUpSgUpSgUpSgUpSgUpSgUpSg1N4R/o+D2ge5lrnWuivCP8AR8HtA9zLXOtB3HSlKBSlKBSlKBSlKBVV6UvRF7/gt+Yq1VVelL0Re/4LfmKCW2XhNvZWynGVghU47xEoqUqN2Z3TZ23V+Z1EO7+z1a4/CpKgUpSgUpSgUpSgUpSgUpSgUpSgUpSg1N4R/o+D2ge5lrnWuivCP9Hwe0D3Mtc60HcdKUoFKVX9pdVk0+4sEjbCzXDRyDAO8vyeVscRkeUoORjlQWClR20V62nWlxLHweOGV1JGfKWNiOHbxFeGx2oPq1hbTSnekkiR2OAMsVGTgcBQTFKUoFVDpM1CBrOS0klCTXSFI1CPIxORxEcSsxHrxVvqkdHxGrz6hdyD+lN1JbKTjKRRKgVF4ZAJJJ7zxoJPZDaK3vUS2jYrNBHGrQukkbgBQMhJVDFfXjuqyVF6ps/FqksEzbyyW776MpAOCCCjcDlCDxHqFV59s9QUkDR5yATx+UQ8fXQXWlUnx01H+5p/8xBTx01H+5p/8xBQXalUnx01H+5p/wDMQU8dNR/uaf8AzEFBdqrV10j6faMytcqdzAZlWR0U5x5UiIUXj3nhVW2s2qvNQthDNZS2QuJoLfrDLG5KySYcLucVO7kZ9dbGstPj06JYokVI0UKqgcAo7MUHpb3K3ah42V0YZDKQQR3gjgRXpVP2PsxoV7fWkQxAvUXMajkhmEgdVA4Iu9HvBeHnGrhQKUqO2i1A6TaXEy+dFFJIPrVCR+IoMLXNurLZ1xHcTor89wBnYD9ZY1YrnszjPZUjpWsw63H1lvKkqct5TnBHYe4+o1D9H2kLpdhCfOkmRZ5ZMeVJJIN8sx7fOwPUKjtRtRoGs28kOFW/jmimUcmeJOsSQgDzsb6k92KC3WGoR6pGJIXV0bOGU5BwSpwfUQR9lfReoZDFvr1gUOUz5W6SQGx3ZBGa1l0Z7aJpmnRRG2vXKPceVHAzoc3EjeSwPHzsH1g1L7Oa6uv61OyxzR7lnEhEqFGz1ztndPZg86CD8I/0fB7QPcy1zrXRXhH+j4PaB7mWudaDuOlKUCqR0jWKatPpsMhcB7pj5DMjeTbynIdeKnOKu9Y11p0d60bSKGaJusQnPktulcj/ALWI+2gpG1fR5BFY3LdbetuwSuA11OykrGzDKs2GGRyqe6O13dLs+f8AUR8/2alhcQ6wJYg0coGYpUDK2Mggq4B4EjPA17WdmmnxrHEoREAVVHIADAAoPalKru1+142cVI4kM13OSsEA5s3zm+bGvMtQNrtrhs6FjiQz3c3kwwLzY/Ob5sa8y3/4Q93FcbCSz3MUYmtZyJp4w6o0Uu6A8iFyFZGwCQSDmpHY/Y9tILXN4yzX839ZL2KvZHED5qAY7s186UvRF7/gt+YoMGJbnbi4t5JIWtrKBluFDOpkmkA8jghIWMZzzyeFXiovZeH5PZWynmsEI/dEoqUoFKUoFKUoIXa7Z/xltWiVtyQFZIn+bKjBlP1ZGD6iajE2yuLZd2fTrvrwMERKjxMR2rLvABT6xkVbaUGvtI1VtmLsyamhjk1EqesBBiiKArHbM3zt0sd7gCzECtg1haxo8WvQvDcIHjcYKn8wewjmDVP0fV5dhZkstQcvbyHctLpvwhmPY45Bu2gvteN3arfRvG4yrqyMO8EEH8DXtSgo+jalc7FxC1ubW5uEh8iKeBRJvxjzd9d4MjgYB5g44Vk6VYT6/e/LbmMwRxRvFbwvgv5eN+WTBIQkKFCjiBnNSu2G0y7H2kly6M6x7vkqQCd5gvM/XUxE/WgHvAP4UFZ6NdKl0XTYYp1KSK05Kns3riVhy71YH7a94tOkXVnm3T1RtI4w3DG+JnYjv5EGrDSg1N4R/o+D2ge5lrnWuivCP9Hwe0D3Mtc60HcdKUoFKUoNe9GP/Gav7afyNbCrXvRj/wAZq/tp/I1YNrtrxs4qxxIZ7ubyYYF5sfnN82Mcy1B+dstsl2YRUjQz3c2VggXizt3nHmoO01i7GbGNpbvd3zCa/m4u/DdjX9FF81QDj14r22R2QOkM9zdv197N/WSdiDsiiH9mMfjVooFV/ZXXRtnas8kShesmhKHywQjleORxyByxVgrVnR1o1/LaO0F5FDE9xclENuJDwndSSxcf2lPCgvZ1rqb5LQIN027TBgeW7IE3d3HLB51MVrzRrC5stePyuZZy1kd1ljEYAE3EFQTxyc5z21sOgUpSgUpSgUpSgVhazo0WvwvBcIHjcYIP5g9hHMHsrNpQULRtYl2GmSx1By8Eh3LS6bt7oZz2OOQbkwq+1H67ocW0cDwXC70cgwe8dxU9jA8QaqWz+tzbHTpp+pMXRju2l0eUi9kUp7JVGB6/zD9dN3oa4+uL3q1drXzF/ZX8hVJ6bRnRrj64verV2tPMX9lfyFB60pSg1N4R/o+D2ge5lrnWuivCP9Hwe0D3Mtc60HcdKUoFQe120DaBCvVKJJ5pEghQnAMj8ix7FUAsfUKnKpfSDixn066kbdhguSJD2KJI2QO3cAxAJ7M0H5h2Qv7BGlhvkFy7dY6/J4VhdvmtuoJcdm/vFvyqa2dRdUVLua16i6ZDG+8BvrhsFQ3ahK5B7Ripia4W3Qu7AIoLFiQAFAySTyxiovZraVNpIUlUFOs6xkViN5o1kKiQDnusMH/uFBMUpSgVGbO6GuzluIUYsFaVsnGf6SZ5COHcXI+yv1tBrkezdtLcTZ3Il3iBzJzgKPWWIA9Zqt20GsaugmM9talvKS36ky4B4gSylwQ3fujhQWJtDV7wXW828sJg3eGMFw2c888MVJ1RY9vZks77rokjvrGNmdOJjbyCySJxBKNjlnI5VbtHvDqNvFKwAMkaOQOQLKCcfvoMylQGz+0Tatc3sLhR8llRFwDkq0SsCxJwTne5Y5Cp+gUpSgUqE1rXH026s4VClbl5UYnOQFiLArg45jtBrL2g1FtJtZ5kALRRSSAHkSqkjOOOMigkKVH7O6kdZtLedgFaaGKUgcgXjViBnsBNSFArE1SaO0iaWYKUiBlJIBxugnIz24zWXUNtfZjVbOe33lV545I0BIGXKHAGefGgr2g6RcbZQi6vLm4iE434reF+rWKM+bvEDekfGGyeGezFTGzUN5psssFyxnhUK0Nw26HIOQY5AvNlx52OIPHjX52A1qPVLKFVOJIUWGWM8HjkjUIyuvMcRn6iK/ek7U/y3ezwwKGgt0VXmB4deW4xL2HdTiT2E4+sLDSlKDU3hH+j4PaB7mWuda6K8I/0fB7QPcy1zrQdx0pSgV5XVql6jJIqujDDKwBBHcQedetKDVeyezNttHNewSLOILS46pYPlMzRMBkjMZPAcPNzj1VldLmzFy0cF5pjMktkGAjjHExndzugc93dHkYwRnuwcjox/wCM1f20/ka2FQa66Nul+HbECG43YbscN3PkyetM8j+rz7s1sWtK9LvRGWLX+mqRIDvyxJnJOcmSPHJu0gc+Y48/Tou6bRf7trqbBZPNSc4AbsCydit+tyPbx5hdellD/Jkj7m+IpIJWX9RJkZv3LnPqzVrtbpbxFeNgyOAykciCMgj7K9JIxOpVgGVgQQRkEHgQQeYxVLm6O4tLH9BfXlpBnjEk4EYycYQyAmPJPf8AVQVva4/LLjW3iIKx2EcLMOIEg32KfXu8+7NTGzmw00tpbn+U78ZijOFaMAAoCAMqSAOXOrNBsbbWtnJZxoVhlDh8Md5iwwzM5ySx7zUvaWq2SLGgwqKEUdwAwPwFBr3or019JvNVjklaZlnizI/nNmNjlseo/hWx6wNP0WPTJJpIwd64cSPk58oIEGO4YUcKz6BSlKCgdJljJqN3paRSyQsZ5QHQAlf6EnPHhyGO7BNY+2Gx92LG4Z9UunVYZGKdXCoYBCd1txQcHGKu9/okeozQTPvb1uzsmDgZZCp3hjjwNemoQR6mj28hB6yNgyhsNuHySRjiBxxmgj9hfRll7Lbe4SpysbTdPXSYY4Y87kSJGuTk7qqFGT2nAFVPpH6TYdg4sDEly4O5GDy4cGk7QuftPZ3gJPbXbq32Gh6y4bLHgka43nPqHYO9uQrXHRxb33SHqA1W7YpBCWEKY8k5BUrHnsAPF+ZPDs4VjYPYy56WLs3mos7W6t5THh1mP/Sjx5qjtI5cuZ4dF21stmipGoVFAVVAwAAMAAdgoKD0vaXb6fZS3ogia4TcG8d4bwLqpD9Wylxg8iTV10XTYtKhRII0iTAO6igDJHE8O311Uum70NcfXF71au1r5i/sr+QoPWlKUGpvCP8AR8HtA9zLXOtdFeEf6Pg9oHuZa51oO46UqCvtpDZ6hb2m4CJ4ppN/PFSm7wxjjnNBO0qH2u17xXsp7nd3zEm8FzjJyAASOXE1ia9tS1lLFbWsXXXcy9YFLbqRxg4Mkr4JC54AAZJoIvo+0mXTrrVGljZFluy8ZYY3lweK94q71S77aLUNlx119Dby2wI6x7cyb8S/PKOPLQduDkd1XGGYXChkIKsAwI5EEZBH2UH7rRnTJ0RkF76wTI4vPEo5dpkQDn3sPt763nSg536K+mdtB3bbUGL2/BUk5tF6m7WT8R6xwrZ/StMmp6QzRsGjkktcMpBBU3EfFSPVVd17oeS11SC8t0Vrdp1M8BUbqAg5cA8NzPMY4Z7uUvouny7aQloWjs9P326mKOGNzIEc4lbrAVQF13lUDsznjmg2Eg3QPqr9VT4dcutluvXUAZ4oYWnS5jQLvKp4xyJndEg4EY4EZ5Yqt/zitP8A0V1/Anx0G1KVqv8AnFaf+iuv4E+On84rT/0V1/Anx0G1KVqv+cVp/wCiuv4E+On84rT/ANFdfwJ8dBtSqZL/AMxR/wDT5P8AUxVhJ0prtBbxnTo2M9xMbaITYUBgm+0jbpOUVTnHacCsu42Z1CyxcRXiT3SKRuyQRKjrneMasg34wSB/aPEDNBEdJ3TFHsiGgtd2W7xx7Ui/b48W/V/f69U9H+wVx0n3TT3LP1O/vTSnm7c9xD878FH2CrntN0dHb3ULQxW5s4Wt1luPIClWMsmVOODSEjGe7ia3DouixbPQpBboEjQYAH5k9pPMmg97GxTTI1ihVUjQBVVRgADsFe9KUFE6bvQ1x9cXvVq7WvmL+yv5Cqz0oaDNtLps0FsoaVzHgEheUik8Tw5CrPbruKoPMAD8KD0pSlBqbwj/AEfB7QPcy1zrXRXhH+j4PaB7mWudaDuOtc7b2c19rWnrbT/J5OpuT1m4JPJG7kbjcDmtjVE3WzqXd5Ddszb8MckaqMbpD7uSeGeGPxoKB0l6Ff2ul3LTaiJowo3o/ksSbw314b6sStWDR2EWuXQkHlvaWrRE/o1Zw4H/AHlCfqqx7SaEm01rLbSkhZV3SRzHaCPWCBWLr+ykeuGJw7wzw8Yp48b68MEHeBV0PapBBoMjamdLayuWlx1YhlLZ7RuHI9eeVYXR5C8Gl2YlzviCPOe7HD/24rAn2Fl1kquo3slxCrBupWOOJHIOR1u5kuP1cgVbwN3lQfaUpQY2p2xvYZIwcF0dAe4lSM/jVe6Mr5LrTLdFPlwILeVTzSSMbrBh2cRkd4INWqqB0k6HBpkTX0YliuN+GNngmeEuHlVPLKcGIDHjjProPfpB2iWeK8so0aRxZzSuy8RHwARGA/tPkkDuFcvfyXN+ik/gb/auw9ntmLfZpGFuhBkO87szO7t3u7ElqlcUHEsmnyRDLRuB61Yf/Fff5Ml/RSfwN/tXbDIH5jP119xQcTDTpW5Ryfwt/tX5NhIpwY3zzxunl+6u28U3BnOONBz30S/+UGyuJiUj+UXNsSRgK8kUe4WJ5AkFc/VW/b6+TTY3llYKiAszE4AA+uvl/pkWqRtFNGjxuMMrDIP1/wC9a8Gx9suppYyfKJrcW7XSxy3MrxqyzKoURk4K+VniTyoLzs3rB2gtYrgxNF1q74RuYUk4z9a4b7ak6+AYr7QKUpQQ2yettr8BkdVUia4iwucYjmdAeJ5kKM1+Z9daLUYrXdXce3kmLcd7eWRFAHZjDH8Kpuw2z11dwzPFfzQI13dkRrFAwGJ3BIMiMeJGe6vbS9Mm03aBBPcSXO9YuVd0jTGJ+KgRqF7jnGeNBselKUGpvCP9Hwe0D3Mtc610V4R/o+D2ge5lrnWg7jpSlApSlApSlApSlAqm9LXo1v8AGtf9TFVyqm9LXo1v8a1/1MVBcV5V9r4vKvtApSlApSlAqmS/8wx/9Pl/1MVXOqZL/wAwx/8AT5f9TFQXOlKUClKUGBoujJoMZji3ipeSTyjk70kjOfsyxr5JoiS3SXR3usSJ4QM8N1mVjkd+V/E1IUoFKUoNTeEf6Pg9oHuZa51rorwj/R8HtA9zLXOtB3HSlKBSlKBSlKBSlKBUZtHoCbSwGGUsqlo3yuM5SRXHMHtUVJmq3sZrMurm865gepvbiBMADEabm6DjnzPGgsg4Uqu6xrElpqNlAjARzLcl1wMncRSpB7ME1YqBSlKBSlKBUW2gI16LzebrFga33eG7umRXJ5ZzlRUZtftBNaSW9pZBPlNyXwzglYo1GXkIHnEZAC9pNYV1s9qOkoZbe/kuJVG8YZ44+rkxxKruKGjJ5DiezNBdKVRDt62qNpT23kx3kkiyqwBYbkZJTPYQ4IJ9VWraO9bTrS4ljIDxwyupIz5Sxsw4dvECgkaVgaDeNqFrBI+C0kUTtjgN5kBOB2cTWfQKUpQKUpQam8I/0fB7QPcy1zrXRXhH+j4PaB7mWudaDuOlKUClKUClKUClKUHw1q/ZDZGHXp9Tkka4Vhfzr/RzyRggYI8lCOPE8f8Aato1h6fpMWlGQwoEM0jTPjPlSNjLHPfgUFFl2Ti2f1jT2iecl0ugesleTgEUjG+TjmfwrY1Ys+mR3MscroDJFvhG4+TvABsfWAKyqBSlKBSlKClbRyjSNYsbiU7sUkU1rvE4VZCVdQTjALYIHHsq3Xt4mnxtJKwREBZmJwAB2mvPVNKi1qJoriNZI25qwyP/AKPrqCTo4s8p1gnlRCCsc1xNJGCOXkO5U49YNBrez0F7uPSBIZohcXl3OChKOiyKzphx5pKjP1GrptdsMi2Vy3yrUDuwStum6kZWKxsfKUniCRxHKrjeaXHftE0i5aF+sjOT5LbrLnhz8liPtr2urVb5GjkG8jqyMD2qwII+0E0EVsWu7p9p5O7/AEEPDh+jHdwqarytbZbJFjQYRFVFHcoGAP3CvWgUpSgUpSg1N4R/o+D2ge5lrnWuivCP9Hwe0D3Mtc60Eh4w3P0if71/ip4w3P0if71/ipSgeMNz9In+9f4qeMNz9In+9f4qUoHjDc/SJ/vX+KnjDc/SJ/vX+KlKB4w3P0if71/ip4w3P0if71/ipSgeMNz9In+9f4qeMNz9In+9f4qUoHjDc/SJ/vX+KnjDc/SJ/vX+KlKB4w3P0if71/ip4w3P0if71/ipSgeMNz9In+9f4qeMNz9In+9f4qUoHjDc/SJ/vX+KnjDc/SJ/vX+KlKB4w3P0if71/ip4w3P0if71/ipSgeMNz9In+9f4qeMNz9In+9f4qUoHjDc/SJ/vX+KnjDc/SJ/vX+KlKB4w3P0if71/ip4w3P0if71/ipSg8brVJr4YllkcA5AZ2YZ78E1i0pQf/9k="/>
          <p:cNvSpPr>
            <a:spLocks noChangeAspect="1" noChangeArrowheads="1"/>
          </p:cNvSpPr>
          <p:nvPr/>
        </p:nvSpPr>
        <p:spPr bwMode="auto">
          <a:xfrm>
            <a:off x="63500" y="-1065213"/>
            <a:ext cx="2085975" cy="2190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hQGERUUEBQTFRQVGBYVGRgYGBgbHRsYHhUYGx8bGRkYGyYeGBwjGhgZIC8hLycpLSwtGx4yNTAqNSYrLCkBCQoKBQUFDQUFDSkYEhgpKSkpKSkpKSkpKSkpKSkpKSkpKSkpKSkpKSkpKSkpKSkpKSkpKSkpKSkpKSkpKSkpKf/AABEIAOYA2wMBIgACEQEDEQH/xAAcAAEAAgMBAQEAAAAAAAAAAAAABQYEBwgDAQL/xABNEAACAQMBBAQJCAUKBAcAAAABAgMABBEFBhIhMQcTQVEIFiIyNWF0s9IUUlRxgZOhsVNicpGSFRgjM0JVc5S00TQ2dYIkJUOiweHw/8QAFAEBAAAAAAAAAAAAAAAAAAAAAP/EABQRAQAAAAAAAAAAAAAAAAAAAAD/2gAMAwEAAhEDEQA/AN40pSgUpSgUpSgUpSgUpVbvtuYoJnggiuLqWPHWCBAwQ9zuxCBv1c5oLJSoPStsINXjlZd9GgBMsUiFZEwCfKQ8eIBwRkGs/RtXj16COeEkxyrvKSMHHrB5UGbSsG31iO5uJbdSeshWN3GDjD727g9vmms6gUqtX23cUEjRQRXN00Z3X+Txl1Ru1WfIUMPm5zWboW1UOvq5j30eI4kikUpIhxnykPHBHI8jQTFKwND1qPaKBJ4CTG+d0kEHgxU8Dy4g1+V16J7s2gJ65YhORg43C5UeVyzkcqCRpSlApSlApSlApSlBqbwj/R8HtA9zLXOtdFeEf6Pg9oHuZa51oO46UpQKUpQKUpQKUpQY2p3DWkMroMsiOwHeQpIH7xUB0Z2gttLtSPOljE7sebSSeWzE9py37gKs5G9VJsdOvtiMw2kKXlpvM0SmURSwhjnq8sCsiAngcggE9woJjaLTYB105AFwbWaMHeILRhSxG7nDYOOODjPrqn9H20F9a6ZarFpryoIgFkFzbrvDJ47rHI+o1NWuzd1qzz3V8I1maCS3ghRiyxIwOd58Dfdju5OMACpjYXSJNB0+2gmAEkUYVgDkZyeR7aCC2NvJb7U75riA279VaDqzIknAdbg70fDj3VZ9pbtrGzuJI876QysuOe8EJGPtqIk2dnku76RH6oXEMEcci4LKyiQMd3sI3hisPTLKFr3qrIu0McUkd2S8jozndCISzENKPLLEcQDgnkKCV6PrJLHTbUJjyokkY/OdwGZie0liTmoXaz/wGr6e8Yw06XUEh+dGsRkUH6nGQfWa9dOtr/Ytfk8Fut5ap/Ut1yxyouSercOMOF5BgRwwMV7aToVzqlwb3UAkcixvFBbo2+sSt5zO5A3pGwBwwAB6+AVzo4169s9NgSHTnmjHWbsguYE3v6V/7LneHHhx7qzdnL6bUNfla4tzbP8AIEG4ZEkyPlBw29HwGckY58PXVj6PNHl0DToIJ1CyIH3gCDjMrsOI4ciK8odElXWpLoqOpazSENkeeJmYjHPkedBaKUpQKUpQKUpQKUpQam8I/wBHwe0D3Mtc610V4R/o+D2ge5lrnWg7jpSlApSlApSlApSlAqE211l9nrC4uIgpeKMsu8MjPrA51N1VelL0Re/4LfmKCc0O/OqW0EzABpYo5CByBZAxA9XGs6ozZhBHZWwXkIIQOOeHVr24Gf3VJ0GDrmntq1vLFHK0LSKVEi+cue0VH7M6FPoSiN5oWhVd1Ujt+qwe8nrGz+7iTU9SgUpSgUpSgUpSgUpSgUpSgUpSg1N4R/o+D2ge5lrnWuivCP8AR8HtA9zLXOtB3HSlKBSlKBSlKBSlKBVV6UvRF7/gt+Yq1VVelL0Re/4LfmKCW2XhNvZWynGVghU47xEoqUqN2Z3TZ23V+Z1EO7+z1a4/CpKgUpSgUpSgUpSgUpSgUpSgUpSgUpSg1N4R/o+D2ge5lrnWuivCP9Hwe0D3Mtc60HcdKUoFKVX9pdVk0+4sEjbCzXDRyDAO8vyeVscRkeUoORjlQWClR20V62nWlxLHweOGV1JGfKWNiOHbxFeGx2oPq1hbTSnekkiR2OAMsVGTgcBQTFKUoFVDpM1CBrOS0klCTXSFI1CPIxORxEcSsxHrxVvqkdHxGrz6hdyD+lN1JbKTjKRRKgVF4ZAJJJ7zxoJPZDaK3vUS2jYrNBHGrQukkbgBQMhJVDFfXjuqyVF6ps/FqksEzbyyW776MpAOCCCjcDlCDxHqFV59s9QUkDR5yATx+UQ8fXQXWlUnx01H+5p/8xBTx01H+5p/8xBQXalUnx01H+5p/wDMQU8dNR/uaf8AzEFBdqrV10j6faMytcqdzAZlWR0U5x5UiIUXj3nhVW2s2qvNQthDNZS2QuJoLfrDLG5KySYcLucVO7kZ9dbGstPj06JYokVI0UKqgcAo7MUHpb3K3ah42V0YZDKQQR3gjgRXpVP2PsxoV7fWkQxAvUXMajkhmEgdVA4Iu9HvBeHnGrhQKUqO2i1A6TaXEy+dFFJIPrVCR+IoMLXNurLZ1xHcTor89wBnYD9ZY1YrnszjPZUjpWsw63H1lvKkqct5TnBHYe4+o1D9H2kLpdhCfOkmRZ5ZMeVJJIN8sx7fOwPUKjtRtRoGs28kOFW/jmimUcmeJOsSQgDzsb6k92KC3WGoR6pGJIXV0bOGU5BwSpwfUQR9lfReoZDFvr1gUOUz5W6SQGx3ZBGa1l0Z7aJpmnRRG2vXKPceVHAzoc3EjeSwPHzsH1g1L7Oa6uv61OyxzR7lnEhEqFGz1ztndPZg86CD8I/0fB7QPcy1zrXRXhH+j4PaB7mWudaDuOlKUCqR0jWKatPpsMhcB7pj5DMjeTbynIdeKnOKu9Y11p0d60bSKGaJusQnPktulcj/ALWI+2gpG1fR5BFY3LdbetuwSuA11OykrGzDKs2GGRyqe6O13dLs+f8AUR8/2alhcQ6wJYg0coGYpUDK2Mggq4B4EjPA17WdmmnxrHEoREAVVHIADAAoPalKru1+142cVI4kM13OSsEA5s3zm+bGvMtQNrtrhs6FjiQz3c3kwwLzY/Ob5sa8y3/4Q93FcbCSz3MUYmtZyJp4w6o0Uu6A8iFyFZGwCQSDmpHY/Y9tILXN4yzX839ZL2KvZHED5qAY7s186UvRF7/gt+YoMGJbnbi4t5JIWtrKBluFDOpkmkA8jghIWMZzzyeFXiovZeH5PZWynmsEI/dEoqUoFKUoFKUoIXa7Z/xltWiVtyQFZIn+bKjBlP1ZGD6iajE2yuLZd2fTrvrwMERKjxMR2rLvABT6xkVbaUGvtI1VtmLsyamhjk1EqesBBiiKArHbM3zt0sd7gCzECtg1haxo8WvQvDcIHjcYKn8wewjmDVP0fV5dhZkstQcvbyHctLpvwhmPY45Bu2gvteN3arfRvG4yrqyMO8EEH8DXtSgo+jalc7FxC1ubW5uEh8iKeBRJvxjzd9d4MjgYB5g44Vk6VYT6/e/LbmMwRxRvFbwvgv5eN+WTBIQkKFCjiBnNSu2G0y7H2kly6M6x7vkqQCd5gvM/XUxE/WgHvAP4UFZ6NdKl0XTYYp1KSK05Kns3riVhy71YH7a94tOkXVnm3T1RtI4w3DG+JnYjv5EGrDSg1N4R/o+D2ge5lrnWuivCP9Hwe0D3Mtc60HcdKUoFKUoNe9GP/Gav7afyNbCrXvRj/wAZq/tp/I1YNrtrxs4qxxIZ7ubyYYF5sfnN82Mcy1B+dstsl2YRUjQz3c2VggXizt3nHmoO01i7GbGNpbvd3zCa/m4u/DdjX9FF81QDj14r22R2QOkM9zdv197N/WSdiDsiiH9mMfjVooFV/ZXXRtnas8kShesmhKHywQjleORxyByxVgrVnR1o1/LaO0F5FDE9xclENuJDwndSSxcf2lPCgvZ1rqb5LQIN027TBgeW7IE3d3HLB51MVrzRrC5stePyuZZy1kd1ljEYAE3EFQTxyc5z21sOgUpSgUpSgUpSgVhazo0WvwvBcIHjcYIP5g9hHMHsrNpQULRtYl2GmSx1By8Eh3LS6bt7oZz2OOQbkwq+1H67ocW0cDwXC70cgwe8dxU9jA8QaqWz+tzbHTpp+pMXRju2l0eUi9kUp7JVGB6/zD9dN3oa4+uL3q1drXzF/ZX8hVJ6bRnRrj64verV2tPMX9lfyFB60pSg1N4R/o+D2ge5lrnWuivCP9Hwe0D3Mtc60HcdKUoFQe120DaBCvVKJJ5pEghQnAMj8ix7FUAsfUKnKpfSDixn066kbdhguSJD2KJI2QO3cAxAJ7M0H5h2Qv7BGlhvkFy7dY6/J4VhdvmtuoJcdm/vFvyqa2dRdUVLua16i6ZDG+8BvrhsFQ3ahK5B7Ripia4W3Qu7AIoLFiQAFAySTyxiovZraVNpIUlUFOs6xkViN5o1kKiQDnusMH/uFBMUpSgVGbO6GuzluIUYsFaVsnGf6SZ5COHcXI+yv1tBrkezdtLcTZ3Il3iBzJzgKPWWIA9Zqt20GsaugmM9talvKS36ky4B4gSylwQ3fujhQWJtDV7wXW828sJg3eGMFw2c888MVJ1RY9vZks77rokjvrGNmdOJjbyCySJxBKNjlnI5VbtHvDqNvFKwAMkaOQOQLKCcfvoMylQGz+0Tatc3sLhR8llRFwDkq0SsCxJwTne5Y5Cp+gUpSgUqE1rXH026s4VClbl5UYnOQFiLArg45jtBrL2g1FtJtZ5kALRRSSAHkSqkjOOOMigkKVH7O6kdZtLedgFaaGKUgcgXjViBnsBNSFArE1SaO0iaWYKUiBlJIBxugnIz24zWXUNtfZjVbOe33lV545I0BIGXKHAGefGgr2g6RcbZQi6vLm4iE434reF+rWKM+bvEDekfGGyeGezFTGzUN5psssFyxnhUK0Nw26HIOQY5AvNlx52OIPHjX52A1qPVLKFVOJIUWGWM8HjkjUIyuvMcRn6iK/ek7U/y3ezwwKGgt0VXmB4deW4xL2HdTiT2E4+sLDSlKDU3hH+j4PaB7mWuda6K8I/0fB7QPcy1zrQdx0pSgV5XVql6jJIqujDDKwBBHcQedetKDVeyezNttHNewSLOILS46pYPlMzRMBkjMZPAcPNzj1VldLmzFy0cF5pjMktkGAjjHExndzugc93dHkYwRnuwcjox/wCM1f20/ka2FQa66Nul+HbECG43YbscN3PkyetM8j+rz7s1sWtK9LvRGWLX+mqRIDvyxJnJOcmSPHJu0gc+Y48/Tou6bRf7trqbBZPNSc4AbsCydit+tyPbx5hdellD/Jkj7m+IpIJWX9RJkZv3LnPqzVrtbpbxFeNgyOAykciCMgj7K9JIxOpVgGVgQQRkEHgQQeYxVLm6O4tLH9BfXlpBnjEk4EYycYQyAmPJPf8AVQVva4/LLjW3iIKx2EcLMOIEg32KfXu8+7NTGzmw00tpbn+U78ZijOFaMAAoCAMqSAOXOrNBsbbWtnJZxoVhlDh8Md5iwwzM5ySx7zUvaWq2SLGgwqKEUdwAwPwFBr3or019JvNVjklaZlnizI/nNmNjlseo/hWx6wNP0WPTJJpIwd64cSPk58oIEGO4YUcKz6BSlKCgdJljJqN3paRSyQsZ5QHQAlf6EnPHhyGO7BNY+2Gx92LG4Z9UunVYZGKdXCoYBCd1txQcHGKu9/okeozQTPvb1uzsmDgZZCp3hjjwNemoQR6mj28hB6yNgyhsNuHySRjiBxxmgj9hfRll7Lbe4SpysbTdPXSYY4Y87kSJGuTk7qqFGT2nAFVPpH6TYdg4sDEly4O5GDy4cGk7QuftPZ3gJPbXbq32Gh6y4bLHgka43nPqHYO9uQrXHRxb33SHqA1W7YpBCWEKY8k5BUrHnsAPF+ZPDs4VjYPYy56WLs3mos7W6t5THh1mP/Sjx5qjtI5cuZ4dF21stmipGoVFAVVAwAAMAAdgoKD0vaXb6fZS3ogia4TcG8d4bwLqpD9Wylxg8iTV10XTYtKhRII0iTAO6igDJHE8O311Uum70NcfXF71au1r5i/sr+QoPWlKUGpvCP8AR8HtA9zLXOtdFeEf6Pg9oHuZa51oO46UqCvtpDZ6hb2m4CJ4ppN/PFSm7wxjjnNBO0qH2u17xXsp7nd3zEm8FzjJyAASOXE1ia9tS1lLFbWsXXXcy9YFLbqRxg4Mkr4JC54AAZJoIvo+0mXTrrVGljZFluy8ZYY3lweK94q71S77aLUNlx119Dby2wI6x7cyb8S/PKOPLQduDkd1XGGYXChkIKsAwI5EEZBH2UH7rRnTJ0RkF76wTI4vPEo5dpkQDn3sPt763nSg536K+mdtB3bbUGL2/BUk5tF6m7WT8R6xwrZ/StMmp6QzRsGjkktcMpBBU3EfFSPVVd17oeS11SC8t0Vrdp1M8BUbqAg5cA8NzPMY4Z7uUvouny7aQloWjs9P326mKOGNzIEc4lbrAVQF13lUDsznjmg2Eg3QPqr9VT4dcutluvXUAZ4oYWnS5jQLvKp4xyJndEg4EY4EZ5Yqt/zitP8A0V1/Anx0G1KVqv8AnFaf+iuv4E+On84rT/0V1/Anx0G1KVqv+cVp/wCiuv4E+On84rT/ANFdfwJ8dBtSqZL/AMxR/wDT5P8AUxVhJ0prtBbxnTo2M9xMbaITYUBgm+0jbpOUVTnHacCsu42Z1CyxcRXiT3SKRuyQRKjrneMasg34wSB/aPEDNBEdJ3TFHsiGgtd2W7xx7Ui/b48W/V/f69U9H+wVx0n3TT3LP1O/vTSnm7c9xD878FH2CrntN0dHb3ULQxW5s4Wt1luPIClWMsmVOODSEjGe7ia3DouixbPQpBboEjQYAH5k9pPMmg97GxTTI1ihVUjQBVVRgADsFe9KUFE6bvQ1x9cXvVq7WvmL+yv5Cqz0oaDNtLps0FsoaVzHgEheUik8Tw5CrPbruKoPMAD8KD0pSlBqbwj/AEfB7QPcy1zrXRXhH+j4PaB7mWudaDuOtc7b2c19rWnrbT/J5OpuT1m4JPJG7kbjcDmtjVE3WzqXd5Ddszb8MckaqMbpD7uSeGeGPxoKB0l6Ff2ul3LTaiJowo3o/ksSbw314b6sStWDR2EWuXQkHlvaWrRE/o1Zw4H/AHlCfqqx7SaEm01rLbSkhZV3SRzHaCPWCBWLr+ykeuGJw7wzw8Yp48b68MEHeBV0PapBBoMjamdLayuWlx1YhlLZ7RuHI9eeVYXR5C8Gl2YlzviCPOe7HD/24rAn2Fl1kquo3slxCrBupWOOJHIOR1u5kuP1cgVbwN3lQfaUpQY2p2xvYZIwcF0dAe4lSM/jVe6Mr5LrTLdFPlwILeVTzSSMbrBh2cRkd4INWqqB0k6HBpkTX0YliuN+GNngmeEuHlVPLKcGIDHjjProPfpB2iWeK8so0aRxZzSuy8RHwARGA/tPkkDuFcvfyXN+ik/gb/auw9ntmLfZpGFuhBkO87szO7t3u7ElqlcUHEsmnyRDLRuB61Yf/Fff5Ml/RSfwN/tXbDIH5jP119xQcTDTpW5Ryfwt/tX5NhIpwY3zzxunl+6u28U3BnOONBz30S/+UGyuJiUj+UXNsSRgK8kUe4WJ5AkFc/VW/b6+TTY3llYKiAszE4AA+uvl/pkWqRtFNGjxuMMrDIP1/wC9a8Gx9suppYyfKJrcW7XSxy3MrxqyzKoURk4K+VniTyoLzs3rB2gtYrgxNF1q74RuYUk4z9a4b7ak6+AYr7QKUpQQ2yettr8BkdVUia4iwucYjmdAeJ5kKM1+Z9daLUYrXdXce3kmLcd7eWRFAHZjDH8Kpuw2z11dwzPFfzQI13dkRrFAwGJ3BIMiMeJGe6vbS9Mm03aBBPcSXO9YuVd0jTGJ+KgRqF7jnGeNBselKUGpvCP9Hwe0D3Mtc610V4R/o+D2ge5lrnWg7jpSlApSlApSlApSlAqm9LXo1v8AGtf9TFVyqm9LXo1v8a1/1MVBcV5V9r4vKvtApSlApSlAqmS/8wx/9Pl/1MVXOqZL/wAwx/8AT5f9TFQXOlKUClKUGBoujJoMZji3ipeSTyjk70kjOfsyxr5JoiS3SXR3usSJ4QM8N1mVjkd+V/E1IUoFKUoNTeEf6Pg9oHuZa51rorwj/R8HtA9zLXOtB3HSlKBSlKBSlKBSlKBUZtHoCbSwGGUsqlo3yuM5SRXHMHtUVJmq3sZrMurm865gepvbiBMADEabm6DjnzPGgsg4Uqu6xrElpqNlAjARzLcl1wMncRSpB7ME1YqBSlKBSlKBUW2gI16LzebrFga33eG7umRXJ5ZzlRUZtftBNaSW9pZBPlNyXwzglYo1GXkIHnEZAC9pNYV1s9qOkoZbe/kuJVG8YZ44+rkxxKruKGjJ5DiezNBdKVRDt62qNpT23kx3kkiyqwBYbkZJTPYQ4IJ9VWraO9bTrS4ljIDxwyupIz5Sxsw4dvECgkaVgaDeNqFrBI+C0kUTtjgN5kBOB2cTWfQKUpQKUpQam8I/0fB7QPcy1zrXRXhH+j4PaB7mWudaDuOlKUClKUClKUClKUHw1q/ZDZGHXp9Tkka4Vhfzr/RzyRggYI8lCOPE8f8Aato1h6fpMWlGQwoEM0jTPjPlSNjLHPfgUFFl2Ti2f1jT2iecl0ugesleTgEUjG+TjmfwrY1Ys+mR3MscroDJFvhG4+TvABsfWAKyqBSlKBSlKClbRyjSNYsbiU7sUkU1rvE4VZCVdQTjALYIHHsq3Xt4mnxtJKwREBZmJwAB2mvPVNKi1qJoriNZI25qwyP/AKPrqCTo4s8p1gnlRCCsc1xNJGCOXkO5U49YNBrez0F7uPSBIZohcXl3OChKOiyKzphx5pKjP1GrptdsMi2Vy3yrUDuwStum6kZWKxsfKUniCRxHKrjeaXHftE0i5aF+sjOT5LbrLnhz8liPtr2urVb5GjkG8jqyMD2qwII+0E0EVsWu7p9p5O7/AEEPDh+jHdwqarytbZbJFjQYRFVFHcoGAP3CvWgUpSgUpSg1N4R/o+D2ge5lrnWuivCP9Hwe0D3Mtc60Eh4w3P0if71/ip4w3P0if71/ipSgeMNz9In+9f4qeMNz9In+9f4qUoHjDc/SJ/vX+KnjDc/SJ/vX+KlKB4w3P0if71/ip4w3P0if71/ipSgeMNz9In+9f4qeMNz9In+9f4qUoHjDc/SJ/vX+KnjDc/SJ/vX+KlKB4w3P0if71/ip4w3P0if71/ipSgeMNz9In+9f4qeMNz9In+9f4qUoHjDc/SJ/vX+KnjDc/SJ/vX+KlKB4w3P0if71/ip4w3P0if71/ipSgeMNz9In+9f4qeMNz9In+9f4qUoHjDc/SJ/vX+KnjDc/SJ/vX+KlKB4w3P0if71/ip4w3P0if71/ipSg8brVJr4YllkcA5AZ2YZ78E1i0pQf/9k="/>
          <p:cNvSpPr>
            <a:spLocks noChangeAspect="1" noChangeArrowheads="1"/>
          </p:cNvSpPr>
          <p:nvPr/>
        </p:nvSpPr>
        <p:spPr bwMode="auto">
          <a:xfrm>
            <a:off x="63500" y="-1065213"/>
            <a:ext cx="2085975" cy="2190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data:image/jpeg;base64,/9j/4AAQSkZJRgABAQAAAQABAAD/2wCEAAkGBhQGERUUEBQTFRQVGBYVGRgYGBgbHRsYHhUYGx8bGRkYGyYeGBwjGhgZIC8hLycpLSwtGx4yNTAqNSYrLCkBCQoKBQUFDQUFDSkYEhgpKSkpKSkpKSkpKSkpKSkpKSkpKSkpKSkpKSkpKSkpKSkpKSkpKSkpKSkpKSkpKSkpKf/AABEIAOYA2wMBIgACEQEDEQH/xAAcAAEAAgMBAQEAAAAAAAAAAAAABQYEBwgDAQL/xABNEAACAQMBBAQJCAUKBAcAAAABAgMABBEFBhIhMQcTQVEIFiIyNWF0s9IUUlRxgZOhsVNicpGSFRgjM0JVc5S00TQ2dYIkJUOiweHw/8QAFAEBAAAAAAAAAAAAAAAAAAAAAP/EABQRAQAAAAAAAAAAAAAAAAAAAAD/2gAMAwEAAhEDEQA/AN40pSgUpSgUpSgUpSgUpVbvtuYoJnggiuLqWPHWCBAwQ9zuxCBv1c5oLJSoPStsINXjlZd9GgBMsUiFZEwCfKQ8eIBwRkGs/RtXj16COeEkxyrvKSMHHrB5UGbSsG31iO5uJbdSeshWN3GDjD727g9vmms6gUqtX23cUEjRQRXN00Z3X+Txl1Ru1WfIUMPm5zWboW1UOvq5j30eI4kikUpIhxnykPHBHI8jQTFKwND1qPaKBJ4CTG+d0kEHgxU8Dy4g1+V16J7s2gJ65YhORg43C5UeVyzkcqCRpSlApSlApSlApSlBqbwj/R8HtA9zLXOtdFeEf6Pg9oHuZa51oO46UpQKUpQKUpQKUpQY2p3DWkMroMsiOwHeQpIH7xUB0Z2gttLtSPOljE7sebSSeWzE9py37gKs5G9VJsdOvtiMw2kKXlpvM0SmURSwhjnq8sCsiAngcggE9woJjaLTYB105AFwbWaMHeILRhSxG7nDYOOODjPrqn9H20F9a6ZarFpryoIgFkFzbrvDJ47rHI+o1NWuzd1qzz3V8I1maCS3ghRiyxIwOd58Dfdju5OMACpjYXSJNB0+2gmAEkUYVgDkZyeR7aCC2NvJb7U75riA279VaDqzIknAdbg70fDj3VZ9pbtrGzuJI876QysuOe8EJGPtqIk2dnku76RH6oXEMEcci4LKyiQMd3sI3hisPTLKFr3qrIu0McUkd2S8jozndCISzENKPLLEcQDgnkKCV6PrJLHTbUJjyokkY/OdwGZie0liTmoXaz/wGr6e8Yw06XUEh+dGsRkUH6nGQfWa9dOtr/Ytfk8Fut5ap/Ut1yxyouSercOMOF5BgRwwMV7aToVzqlwb3UAkcixvFBbo2+sSt5zO5A3pGwBwwAB6+AVzo4169s9NgSHTnmjHWbsguYE3v6V/7LneHHhx7qzdnL6bUNfla4tzbP8AIEG4ZEkyPlBw29HwGckY58PXVj6PNHl0DToIJ1CyIH3gCDjMrsOI4ciK8odElXWpLoqOpazSENkeeJmYjHPkedBaKUpQKUpQKUpQKUpQam8I/wBHwe0D3Mtc610V4R/o+D2ge5lrnWg7jpSlApSlApSlApSlAqE211l9nrC4uIgpeKMsu8MjPrA51N1VelL0Re/4LfmKCc0O/OqW0EzABpYo5CByBZAxA9XGs6ozZhBHZWwXkIIQOOeHVr24Gf3VJ0GDrmntq1vLFHK0LSKVEi+cue0VH7M6FPoSiN5oWhVd1Ujt+qwe8nrGz+7iTU9SgUpSgUpSgUpSgUpSgUpSgUpSg1N4R/o+D2ge5lrnWuivCP8AR8HtA9zLXOtB3HSlKBSlKBSlKBSlKBVV6UvRF7/gt+Yq1VVelL0Re/4LfmKCW2XhNvZWynGVghU47xEoqUqN2Z3TZ23V+Z1EO7+z1a4/CpKgUpSgUpSgUpSgUpSgUpSgUpSgUpSg1N4R/o+D2ge5lrnWuivCP9Hwe0D3Mtc60HcdKUoFKVX9pdVk0+4sEjbCzXDRyDAO8vyeVscRkeUoORjlQWClR20V62nWlxLHweOGV1JGfKWNiOHbxFeGx2oPq1hbTSnekkiR2OAMsVGTgcBQTFKUoFVDpM1CBrOS0klCTXSFI1CPIxORxEcSsxHrxVvqkdHxGrz6hdyD+lN1JbKTjKRRKgVF4ZAJJJ7zxoJPZDaK3vUS2jYrNBHGrQukkbgBQMhJVDFfXjuqyVF6ps/FqksEzbyyW776MpAOCCCjcDlCDxHqFV59s9QUkDR5yATx+UQ8fXQXWlUnx01H+5p/8xBTx01H+5p/8xBQXalUnx01H+5p/wDMQU8dNR/uaf8AzEFBdqrV10j6faMytcqdzAZlWR0U5x5UiIUXj3nhVW2s2qvNQthDNZS2QuJoLfrDLG5KySYcLucVO7kZ9dbGstPj06JYokVI0UKqgcAo7MUHpb3K3ah42V0YZDKQQR3gjgRXpVP2PsxoV7fWkQxAvUXMajkhmEgdVA4Iu9HvBeHnGrhQKUqO2i1A6TaXEy+dFFJIPrVCR+IoMLXNurLZ1xHcTor89wBnYD9ZY1YrnszjPZUjpWsw63H1lvKkqct5TnBHYe4+o1D9H2kLpdhCfOkmRZ5ZMeVJJIN8sx7fOwPUKjtRtRoGs28kOFW/jmimUcmeJOsSQgDzsb6k92KC3WGoR6pGJIXV0bOGU5BwSpwfUQR9lfReoZDFvr1gUOUz5W6SQGx3ZBGa1l0Z7aJpmnRRG2vXKPceVHAzoc3EjeSwPHzsH1g1L7Oa6uv61OyxzR7lnEhEqFGz1ztndPZg86CD8I/0fB7QPcy1zrXRXhH+j4PaB7mWudaDuOlKUCqR0jWKatPpsMhcB7pj5DMjeTbynIdeKnOKu9Y11p0d60bSKGaJusQnPktulcj/ALWI+2gpG1fR5BFY3LdbetuwSuA11OykrGzDKs2GGRyqe6O13dLs+f8AUR8/2alhcQ6wJYg0coGYpUDK2Mggq4B4EjPA17WdmmnxrHEoREAVVHIADAAoPalKru1+142cVI4kM13OSsEA5s3zm+bGvMtQNrtrhs6FjiQz3c3kwwLzY/Ob5sa8y3/4Q93FcbCSz3MUYmtZyJp4w6o0Uu6A8iFyFZGwCQSDmpHY/Y9tILXN4yzX839ZL2KvZHED5qAY7s186UvRF7/gt+YoMGJbnbi4t5JIWtrKBluFDOpkmkA8jghIWMZzzyeFXiovZeH5PZWynmsEI/dEoqUoFKUoFKUoIXa7Z/xltWiVtyQFZIn+bKjBlP1ZGD6iajE2yuLZd2fTrvrwMERKjxMR2rLvABT6xkVbaUGvtI1VtmLsyamhjk1EqesBBiiKArHbM3zt0sd7gCzECtg1haxo8WvQvDcIHjcYKn8wewjmDVP0fV5dhZkstQcvbyHctLpvwhmPY45Bu2gvteN3arfRvG4yrqyMO8EEH8DXtSgo+jalc7FxC1ubW5uEh8iKeBRJvxjzd9d4MjgYB5g44Vk6VYT6/e/LbmMwRxRvFbwvgv5eN+WTBIQkKFCjiBnNSu2G0y7H2kly6M6x7vkqQCd5gvM/XUxE/WgHvAP4UFZ6NdKl0XTYYp1KSK05Kns3riVhy71YH7a94tOkXVnm3T1RtI4w3DG+JnYjv5EGrDSg1N4R/o+D2ge5lrnWuivCP9Hwe0D3Mtc60HcdKUoFKUoNe9GP/Gav7afyNbCrXvRj/wAZq/tp/I1YNrtrxs4qxxIZ7ubyYYF5sfnN82Mcy1B+dstsl2YRUjQz3c2VggXizt3nHmoO01i7GbGNpbvd3zCa/m4u/DdjX9FF81QDj14r22R2QOkM9zdv197N/WSdiDsiiH9mMfjVooFV/ZXXRtnas8kShesmhKHywQjleORxyByxVgrVnR1o1/LaO0F5FDE9xclENuJDwndSSxcf2lPCgvZ1rqb5LQIN027TBgeW7IE3d3HLB51MVrzRrC5stePyuZZy1kd1ljEYAE3EFQTxyc5z21sOgUpSgUpSgUpSgVhazo0WvwvBcIHjcYIP5g9hHMHsrNpQULRtYl2GmSx1By8Eh3LS6bt7oZz2OOQbkwq+1H67ocW0cDwXC70cgwe8dxU9jA8QaqWz+tzbHTpp+pMXRju2l0eUi9kUp7JVGB6/zD9dN3oa4+uL3q1drXzF/ZX8hVJ6bRnRrj64verV2tPMX9lfyFB60pSg1N4R/o+D2ge5lrnWuivCP9Hwe0D3Mtc60HcdKUoFQe120DaBCvVKJJ5pEghQnAMj8ix7FUAsfUKnKpfSDixn066kbdhguSJD2KJI2QO3cAxAJ7M0H5h2Qv7BGlhvkFy7dY6/J4VhdvmtuoJcdm/vFvyqa2dRdUVLua16i6ZDG+8BvrhsFQ3ahK5B7Ripia4W3Qu7AIoLFiQAFAySTyxiovZraVNpIUlUFOs6xkViN5o1kKiQDnusMH/uFBMUpSgVGbO6GuzluIUYsFaVsnGf6SZ5COHcXI+yv1tBrkezdtLcTZ3Il3iBzJzgKPWWIA9Zqt20GsaugmM9talvKS36ky4B4gSylwQ3fujhQWJtDV7wXW828sJg3eGMFw2c888MVJ1RY9vZks77rokjvrGNmdOJjbyCySJxBKNjlnI5VbtHvDqNvFKwAMkaOQOQLKCcfvoMylQGz+0Tatc3sLhR8llRFwDkq0SsCxJwTne5Y5Cp+gUpSgUqE1rXH026s4VClbl5UYnOQFiLArg45jtBrL2g1FtJtZ5kALRRSSAHkSqkjOOOMigkKVH7O6kdZtLedgFaaGKUgcgXjViBnsBNSFArE1SaO0iaWYKUiBlJIBxugnIz24zWXUNtfZjVbOe33lV545I0BIGXKHAGefGgr2g6RcbZQi6vLm4iE434reF+rWKM+bvEDekfGGyeGezFTGzUN5psssFyxnhUK0Nw26HIOQY5AvNlx52OIPHjX52A1qPVLKFVOJIUWGWM8HjkjUIyuvMcRn6iK/ek7U/y3ezwwKGgt0VXmB4deW4xL2HdTiT2E4+sLDSlKDU3hH+j4PaB7mWuda6K8I/0fB7QPcy1zrQdx0pSgV5XVql6jJIqujDDKwBBHcQedetKDVeyezNttHNewSLOILS46pYPlMzRMBkjMZPAcPNzj1VldLmzFy0cF5pjMktkGAjjHExndzugc93dHkYwRnuwcjox/wCM1f20/ka2FQa66Nul+HbECG43YbscN3PkyetM8j+rz7s1sWtK9LvRGWLX+mqRIDvyxJnJOcmSPHJu0gc+Y48/Tou6bRf7trqbBZPNSc4AbsCydit+tyPbx5hdellD/Jkj7m+IpIJWX9RJkZv3LnPqzVrtbpbxFeNgyOAykciCMgj7K9JIxOpVgGVgQQRkEHgQQeYxVLm6O4tLH9BfXlpBnjEk4EYycYQyAmPJPf8AVQVva4/LLjW3iIKx2EcLMOIEg32KfXu8+7NTGzmw00tpbn+U78ZijOFaMAAoCAMqSAOXOrNBsbbWtnJZxoVhlDh8Md5iwwzM5ySx7zUvaWq2SLGgwqKEUdwAwPwFBr3or019JvNVjklaZlnizI/nNmNjlseo/hWx6wNP0WPTJJpIwd64cSPk58oIEGO4YUcKz6BSlKCgdJljJqN3paRSyQsZ5QHQAlf6EnPHhyGO7BNY+2Gx92LG4Z9UunVYZGKdXCoYBCd1txQcHGKu9/okeozQTPvb1uzsmDgZZCp3hjjwNemoQR6mj28hB6yNgyhsNuHySRjiBxxmgj9hfRll7Lbe4SpysbTdPXSYY4Y87kSJGuTk7qqFGT2nAFVPpH6TYdg4sDEly4O5GDy4cGk7QuftPZ3gJPbXbq32Gh6y4bLHgka43nPqHYO9uQrXHRxb33SHqA1W7YpBCWEKY8k5BUrHnsAPF+ZPDs4VjYPYy56WLs3mos7W6t5THh1mP/Sjx5qjtI5cuZ4dF21stmipGoVFAVVAwAAMAAdgoKD0vaXb6fZS3ogia4TcG8d4bwLqpD9Wylxg8iTV10XTYtKhRII0iTAO6igDJHE8O311Uum70NcfXF71au1r5i/sr+QoPWlKUGpvCP8AR8HtA9zLXOtdFeEf6Pg9oHuZa51oO46UqCvtpDZ6hb2m4CJ4ppN/PFSm7wxjjnNBO0qH2u17xXsp7nd3zEm8FzjJyAASOXE1ia9tS1lLFbWsXXXcy9YFLbqRxg4Mkr4JC54AAZJoIvo+0mXTrrVGljZFluy8ZYY3lweK94q71S77aLUNlx119Dby2wI6x7cyb8S/PKOPLQduDkd1XGGYXChkIKsAwI5EEZBH2UH7rRnTJ0RkF76wTI4vPEo5dpkQDn3sPt763nSg536K+mdtB3bbUGL2/BUk5tF6m7WT8R6xwrZ/StMmp6QzRsGjkktcMpBBU3EfFSPVVd17oeS11SC8t0Vrdp1M8BUbqAg5cA8NzPMY4Z7uUvouny7aQloWjs9P326mKOGNzIEc4lbrAVQF13lUDsznjmg2Eg3QPqr9VT4dcutluvXUAZ4oYWnS5jQLvKp4xyJndEg4EY4EZ5Yqt/zitP8A0V1/Anx0G1KVqv8AnFaf+iuv4E+On84rT/0V1/Anx0G1KVqv+cVp/wCiuv4E+On84rT/ANFdfwJ8dBtSqZL/AMxR/wDT5P8AUxVhJ0prtBbxnTo2M9xMbaITYUBgm+0jbpOUVTnHacCsu42Z1CyxcRXiT3SKRuyQRKjrneMasg34wSB/aPEDNBEdJ3TFHsiGgtd2W7xx7Ui/b48W/V/f69U9H+wVx0n3TT3LP1O/vTSnm7c9xD878FH2CrntN0dHb3ULQxW5s4Wt1luPIClWMsmVOODSEjGe7ia3DouixbPQpBboEjQYAH5k9pPMmg97GxTTI1ihVUjQBVVRgADsFe9KUFE6bvQ1x9cXvVq7WvmL+yv5Cqz0oaDNtLps0FsoaVzHgEheUik8Tw5CrPbruKoPMAD8KD0pSlBqbwj/AEfB7QPcy1zrXRXhH+j4PaB7mWudaDuOtc7b2c19rWnrbT/J5OpuT1m4JPJG7kbjcDmtjVE3WzqXd5Ddszb8MckaqMbpD7uSeGeGPxoKB0l6Ff2ul3LTaiJowo3o/ksSbw314b6sStWDR2EWuXQkHlvaWrRE/o1Zw4H/AHlCfqqx7SaEm01rLbSkhZV3SRzHaCPWCBWLr+ykeuGJw7wzw8Yp48b68MEHeBV0PapBBoMjamdLayuWlx1YhlLZ7RuHI9eeVYXR5C8Gl2YlzviCPOe7HD/24rAn2Fl1kquo3slxCrBupWOOJHIOR1u5kuP1cgVbwN3lQfaUpQY2p2xvYZIwcF0dAe4lSM/jVe6Mr5LrTLdFPlwILeVTzSSMbrBh2cRkd4INWqqB0k6HBpkTX0YliuN+GNngmeEuHlVPLKcGIDHjjProPfpB2iWeK8so0aRxZzSuy8RHwARGA/tPkkDuFcvfyXN+ik/gb/auw9ntmLfZpGFuhBkO87szO7t3u7ElqlcUHEsmnyRDLRuB61Yf/Fff5Ml/RSfwN/tXbDIH5jP119xQcTDTpW5Ryfwt/tX5NhIpwY3zzxunl+6u28U3BnOONBz30S/+UGyuJiUj+UXNsSRgK8kUe4WJ5AkFc/VW/b6+TTY3llYKiAszE4AA+uvl/pkWqRtFNGjxuMMrDIP1/wC9a8Gx9suppYyfKJrcW7XSxy3MrxqyzKoURk4K+VniTyoLzs3rB2gtYrgxNF1q74RuYUk4z9a4b7ak6+AYr7QKUpQQ2yettr8BkdVUia4iwucYjmdAeJ5kKM1+Z9daLUYrXdXce3kmLcd7eWRFAHZjDH8Kpuw2z11dwzPFfzQI13dkRrFAwGJ3BIMiMeJGe6vbS9Mm03aBBPcSXO9YuVd0jTGJ+KgRqF7jnGeNBselKUGpvCP9Hwe0D3Mtc610V4R/o+D2ge5lrnWg7jpSlApSlApSlApSlAqm9LXo1v8AGtf9TFVyqm9LXo1v8a1/1MVBcV5V9r4vKvtApSlApSlAqmS/8wx/9Pl/1MVXOqZL/wAwx/8AT5f9TFQXOlKUClKUGBoujJoMZji3ipeSTyjk70kjOfsyxr5JoiS3SXR3usSJ4QM8N1mVjkd+V/E1IUoFKUoNTeEf6Pg9oHuZa51rorwj/R8HtA9zLXOtB3HSlKBSlKBSlKBSlKBUZtHoCbSwGGUsqlo3yuM5SRXHMHtUVJmq3sZrMurm865gepvbiBMADEabm6DjnzPGgsg4Uqu6xrElpqNlAjARzLcl1wMncRSpB7ME1YqBSlKBSlKBUW2gI16LzebrFga33eG7umRXJ5ZzlRUZtftBNaSW9pZBPlNyXwzglYo1GXkIHnEZAC9pNYV1s9qOkoZbe/kuJVG8YZ44+rkxxKruKGjJ5DiezNBdKVRDt62qNpT23kx3kkiyqwBYbkZJTPYQ4IJ9VWraO9bTrS4ljIDxwyupIz5Sxsw4dvECgkaVgaDeNqFrBI+C0kUTtjgN5kBOB2cTWfQKUpQKUpQam8I/0fB7QPcy1zrXRXhH+j4PaB7mWudaDuOlKUClKUClKUClKUHw1q/ZDZGHXp9Tkka4Vhfzr/RzyRggYI8lCOPE8f8Aato1h6fpMWlGQwoEM0jTPjPlSNjLHPfgUFFl2Ti2f1jT2iecl0ugesleTgEUjG+TjmfwrY1Ys+mR3MscroDJFvhG4+TvABsfWAKyqBSlKBSlKClbRyjSNYsbiU7sUkU1rvE4VZCVdQTjALYIHHsq3Xt4mnxtJKwREBZmJwAB2mvPVNKi1qJoriNZI25qwyP/AKPrqCTo4s8p1gnlRCCsc1xNJGCOXkO5U49YNBrez0F7uPSBIZohcXl3OChKOiyKzphx5pKjP1GrptdsMi2Vy3yrUDuwStum6kZWKxsfKUniCRxHKrjeaXHftE0i5aF+sjOT5LbrLnhz8liPtr2urVb5GjkG8jqyMD2qwII+0E0EVsWu7p9p5O7/AEEPDh+jHdwqarytbZbJFjQYRFVFHcoGAP3CvWgUpSgUpSg1N4R/o+D2ge5lrnWuivCP9Hwe0D3Mtc60Eh4w3P0if71/ip4w3P0if71/ipSgeMNz9In+9f4qeMNz9In+9f4qUoHjDc/SJ/vX+KnjDc/SJ/vX+KlKB4w3P0if71/ip4w3P0if71/ipSgeMNz9In+9f4qeMNz9In+9f4qUoHjDc/SJ/vX+KnjDc/SJ/vX+KlKB4w3P0if71/ip4w3P0if71/ipSgeMNz9In+9f4qeMNz9In+9f4qUoHjDc/SJ/vX+KnjDc/SJ/vX+KlKB4w3P0if71/ip4w3P0if71/ipSgeMNz9In+9f4qeMNz9In+9f4qUoHjDc/SJ/vX+KnjDc/SJ/vX+KlKB4w3P0if71/ip4w3P0if71/ipSg8brVJr4YllkcA5AZ2YZ78E1i0pQf/9k="/>
          <p:cNvSpPr>
            <a:spLocks noChangeAspect="1" noChangeArrowheads="1"/>
          </p:cNvSpPr>
          <p:nvPr/>
        </p:nvSpPr>
        <p:spPr bwMode="auto">
          <a:xfrm>
            <a:off x="63500" y="-1065213"/>
            <a:ext cx="2085975" cy="2190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0" name="Picture 12" descr="http://img.tfd.com/mgh/ceb/thumb/Structural-formula-for-x3b1-D-gluc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19600"/>
            <a:ext cx="2381250" cy="2085976"/>
          </a:xfrm>
          <a:prstGeom prst="rect">
            <a:avLst/>
          </a:prstGeom>
          <a:noFill/>
        </p:spPr>
      </p:pic>
      <p:pic>
        <p:nvPicPr>
          <p:cNvPr id="26626" name="Picture 2" descr="Image result for glucose 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388376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Function</a:t>
            </a:r>
          </a:p>
          <a:p>
            <a:pPr lvl="0"/>
            <a:r>
              <a:rPr lang="en-US" dirty="0"/>
              <a:t>Represent the body’s </a:t>
            </a:r>
            <a:r>
              <a:rPr lang="en-US" b="1" dirty="0"/>
              <a:t>most important source of energy</a:t>
            </a:r>
            <a:r>
              <a:rPr lang="en-US" dirty="0"/>
              <a:t> and </a:t>
            </a:r>
            <a:r>
              <a:rPr lang="en-US" b="1" dirty="0"/>
              <a:t>preferred</a:t>
            </a:r>
            <a:r>
              <a:rPr lang="en-US" dirty="0"/>
              <a:t> source of long term and short term </a:t>
            </a:r>
            <a:r>
              <a:rPr lang="en-US" dirty="0" smtClean="0"/>
              <a:t>energy.</a:t>
            </a:r>
            <a:endParaRPr lang="en-US" dirty="0"/>
          </a:p>
          <a:p>
            <a:pPr lvl="0"/>
            <a:r>
              <a:rPr lang="en-US" dirty="0"/>
              <a:t>Acts as cell identification as part of the cell membrane</a:t>
            </a:r>
          </a:p>
          <a:p>
            <a:endParaRPr lang="en-US" dirty="0"/>
          </a:p>
        </p:txBody>
      </p:sp>
      <p:pic>
        <p:nvPicPr>
          <p:cNvPr id="21506" name="Picture 2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4876800" cy="30480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6781800" y="33528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Types and Sources</a:t>
            </a:r>
            <a:endParaRPr lang="en-US" dirty="0"/>
          </a:p>
          <a:p>
            <a:pPr lvl="0"/>
            <a:r>
              <a:rPr lang="en-US" dirty="0"/>
              <a:t>Rely on plants to provide them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0482" name="Picture 2" descr="http://themusclediary.com/wp-content/uploads/2011/06/Carbohydrate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24200"/>
            <a:ext cx="4581525" cy="3333750"/>
          </a:xfrm>
          <a:prstGeom prst="rect">
            <a:avLst/>
          </a:prstGeom>
          <a:noFill/>
        </p:spPr>
      </p:pic>
      <p:pic>
        <p:nvPicPr>
          <p:cNvPr id="20484" name="Picture 4" descr="http://www.stockton.edu/ospreys/training-pics/Nutrition/fr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il_fi" descr="as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84586"/>
            <a:ext cx="6591818" cy="44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carbohydrates</a:t>
            </a:r>
            <a:endParaRPr lang="en-US" dirty="0"/>
          </a:p>
        </p:txBody>
      </p:sp>
      <p:pic>
        <p:nvPicPr>
          <p:cNvPr id="19458" name="Picture 2" descr="http://www.viewzone.com/glucose-fruct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800600" cy="2709111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3152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en-US" b="1" u="sng" dirty="0" smtClean="0"/>
              <a:t>Disaccharides</a:t>
            </a:r>
            <a:endParaRPr lang="en-US" dirty="0"/>
          </a:p>
          <a:p>
            <a:pPr lvl="0"/>
            <a:r>
              <a:rPr lang="en-US" dirty="0"/>
              <a:t>“</a:t>
            </a:r>
            <a:r>
              <a:rPr lang="en-US" dirty="0" err="1"/>
              <a:t>di</a:t>
            </a:r>
            <a:r>
              <a:rPr lang="en-US" dirty="0"/>
              <a:t>” means two</a:t>
            </a:r>
          </a:p>
          <a:p>
            <a:pPr lvl="0"/>
            <a:r>
              <a:rPr lang="en-US" dirty="0"/>
              <a:t>made up of two sugar molecule</a:t>
            </a:r>
          </a:p>
          <a:p>
            <a:r>
              <a:rPr lang="en-US" dirty="0"/>
              <a:t>ex. sucrose </a:t>
            </a:r>
            <a:r>
              <a:rPr lang="en-US" dirty="0" smtClean="0"/>
              <a:t>(table sugar) and lactose (dairy)</a:t>
            </a:r>
            <a:endParaRPr lang="en-US" dirty="0"/>
          </a:p>
          <a:p>
            <a:endParaRPr lang="en-US" dirty="0"/>
          </a:p>
        </p:txBody>
      </p:sp>
      <p:pic>
        <p:nvPicPr>
          <p:cNvPr id="18434" name="Picture 2" descr="http://upload.wikimedia.org/wikipedia/commons/thumb/b/b3/Sucrose-inkscape.svg/434px-Sucrose-inkscap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33800"/>
            <a:ext cx="5101776" cy="2409825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52800"/>
            <a:ext cx="2667000" cy="326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314</Words>
  <Application>Microsoft Office PowerPoint</Application>
  <PresentationFormat>On-screen Show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Nutrients</vt:lpstr>
      <vt:lpstr>Nutrients</vt:lpstr>
      <vt:lpstr>Nutrients</vt:lpstr>
      <vt:lpstr>1.  Carbohydrates</vt:lpstr>
      <vt:lpstr>carbohydrates</vt:lpstr>
      <vt:lpstr>Carbohydrates   </vt:lpstr>
      <vt:lpstr>What do you notice?</vt:lpstr>
      <vt:lpstr>3 types of carbohydrates</vt:lpstr>
      <vt:lpstr>3 types of carbohydrates</vt:lpstr>
      <vt:lpstr>3 types of carbohydrates</vt:lpstr>
      <vt:lpstr>Carbohydrates in Our Body</vt:lpstr>
      <vt:lpstr>Carbohydrates in Our Body</vt:lpstr>
      <vt:lpstr>Chitin...not digestible</vt:lpstr>
      <vt:lpstr>Carbohydrates in Our Body</vt:lpstr>
    </vt:vector>
  </TitlesOfParts>
  <Company>UGDSB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Nutrients</dc:title>
  <dc:creator>mburnside</dc:creator>
  <cp:lastModifiedBy>Susan Schenk</cp:lastModifiedBy>
  <cp:revision>32</cp:revision>
  <cp:lastPrinted>2016-11-01T16:43:56Z</cp:lastPrinted>
  <dcterms:created xsi:type="dcterms:W3CDTF">2012-02-23T13:26:53Z</dcterms:created>
  <dcterms:modified xsi:type="dcterms:W3CDTF">2017-02-13T15:27:03Z</dcterms:modified>
</cp:coreProperties>
</file>