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6" r:id="rId3"/>
    <p:sldId id="271" r:id="rId4"/>
    <p:sldId id="265" r:id="rId5"/>
    <p:sldId id="263" r:id="rId6"/>
    <p:sldId id="257" r:id="rId7"/>
    <p:sldId id="258" r:id="rId8"/>
    <p:sldId id="259" r:id="rId9"/>
    <p:sldId id="260" r:id="rId10"/>
    <p:sldId id="261" r:id="rId11"/>
    <p:sldId id="262" r:id="rId12"/>
    <p:sldId id="269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EBC46-1DFF-4622-9836-09B2FA30B05D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899E7-622A-4537-89A7-9A83645AC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A127-BACC-40A3-8831-160B32E93D68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89DA-500A-4DDE-90DC-784D2E09D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A127-BACC-40A3-8831-160B32E93D68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89DA-500A-4DDE-90DC-784D2E09D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A127-BACC-40A3-8831-160B32E93D68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89DA-500A-4DDE-90DC-784D2E09D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A127-BACC-40A3-8831-160B32E93D68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89DA-500A-4DDE-90DC-784D2E09D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A127-BACC-40A3-8831-160B32E93D68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89DA-500A-4DDE-90DC-784D2E09D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A127-BACC-40A3-8831-160B32E93D68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89DA-500A-4DDE-90DC-784D2E09D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A127-BACC-40A3-8831-160B32E93D68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89DA-500A-4DDE-90DC-784D2E09D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A127-BACC-40A3-8831-160B32E93D68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89DA-500A-4DDE-90DC-784D2E09D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A127-BACC-40A3-8831-160B32E93D68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89DA-500A-4DDE-90DC-784D2E09D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A127-BACC-40A3-8831-160B32E93D68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89DA-500A-4DDE-90DC-784D2E09D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A127-BACC-40A3-8831-160B32E93D68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FE989DA-500A-4DDE-90DC-784D2E09D5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36A127-BACC-40A3-8831-160B32E93D68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E989DA-500A-4DDE-90DC-784D2E09D5E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Cellular Biology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stemcellsinc.com/images/charts/cell_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95531"/>
            <a:ext cx="3200400" cy="2757269"/>
          </a:xfrm>
          <a:prstGeom prst="rect">
            <a:avLst/>
          </a:prstGeom>
          <a:noFill/>
        </p:spPr>
      </p:pic>
      <p:pic>
        <p:nvPicPr>
          <p:cNvPr id="10244" name="Picture 4" descr="http://topnews.in/health/files/Cheek-Ce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200400"/>
            <a:ext cx="4419600" cy="3182113"/>
          </a:xfrm>
          <a:prstGeom prst="rect">
            <a:avLst/>
          </a:prstGeom>
          <a:noFill/>
        </p:spPr>
      </p:pic>
      <p:pic>
        <p:nvPicPr>
          <p:cNvPr id="10246" name="Picture 6" descr="http://www.nndb.com/people/356/000087095/robert-hook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429000"/>
            <a:ext cx="2466975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Microscopes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 smtClean="0"/>
              <a:t>2.	</a:t>
            </a:r>
            <a:r>
              <a:rPr lang="en-US" b="1" u="sng" dirty="0" smtClean="0"/>
              <a:t>Electron Microscopes</a:t>
            </a:r>
          </a:p>
          <a:p>
            <a:pPr lvl="1"/>
            <a:r>
              <a:rPr lang="en-US" dirty="0" smtClean="0"/>
              <a:t>Relies on electrons to produce the image</a:t>
            </a:r>
          </a:p>
          <a:p>
            <a:pPr lvl="1"/>
            <a:r>
              <a:rPr lang="en-US" dirty="0" smtClean="0"/>
              <a:t>Uses electromagnets to focus electron beam</a:t>
            </a:r>
          </a:p>
          <a:p>
            <a:pPr lvl="1"/>
            <a:r>
              <a:rPr lang="en-US" dirty="0" smtClean="0"/>
              <a:t>Magnifies millions of times!</a:t>
            </a:r>
          </a:p>
          <a:p>
            <a:pPr lvl="1"/>
            <a:r>
              <a:rPr lang="en-US" dirty="0" smtClean="0"/>
              <a:t>Resolution of 1 nanometer (0.000000001 m)!</a:t>
            </a:r>
          </a:p>
          <a:p>
            <a:pPr lvl="1">
              <a:buNone/>
            </a:pPr>
            <a:r>
              <a:rPr lang="en-US" b="1" dirty="0" smtClean="0"/>
              <a:t>Disadvantage</a:t>
            </a:r>
          </a:p>
          <a:p>
            <a:pPr lvl="1"/>
            <a:r>
              <a:rPr lang="en-US" dirty="0" smtClean="0"/>
              <a:t>Expensive to purchase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coloured</a:t>
            </a:r>
            <a:r>
              <a:rPr lang="en-US" dirty="0" smtClean="0"/>
              <a:t> images (no light used)</a:t>
            </a:r>
          </a:p>
          <a:p>
            <a:pPr lvl="1"/>
            <a:r>
              <a:rPr lang="en-US" dirty="0" smtClean="0"/>
              <a:t>Cannot view live specimens (dead and dehydrated)</a:t>
            </a:r>
          </a:p>
          <a:p>
            <a:pPr lvl="1"/>
            <a:r>
              <a:rPr lang="en-US" dirty="0" smtClean="0"/>
              <a:t>Specimens need to be extremely thin (0.02 um)</a:t>
            </a:r>
          </a:p>
          <a:p>
            <a:pPr lvl="1">
              <a:buNone/>
            </a:pPr>
            <a:r>
              <a:rPr lang="en-US" b="1" dirty="0" smtClean="0"/>
              <a:t>Advantage</a:t>
            </a:r>
          </a:p>
          <a:p>
            <a:pPr lvl="1"/>
            <a:r>
              <a:rPr lang="en-US" dirty="0" smtClean="0"/>
              <a:t>High resolution and very high magnification</a:t>
            </a:r>
          </a:p>
        </p:txBody>
      </p:sp>
      <p:pic>
        <p:nvPicPr>
          <p:cNvPr id="1026" name="Picture 2" descr="http://www.lv-em.com/images/lvem5%20featur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362200" cy="2362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8"/>
            <a:r>
              <a:rPr lang="en-US" dirty="0" smtClean="0"/>
              <a:t>                                       </a:t>
            </a:r>
          </a:p>
          <a:p>
            <a:r>
              <a:rPr lang="en-US" dirty="0" smtClean="0"/>
              <a:t>                                                                dust mite</a:t>
            </a:r>
          </a:p>
          <a:p>
            <a:pPr>
              <a:buNone/>
            </a:pPr>
            <a:r>
              <a:rPr lang="en-US" dirty="0" smtClean="0"/>
              <a:t>    Butterfly tongue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                      bacteria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      cell</a:t>
            </a:r>
            <a:endParaRPr lang="en-US" dirty="0"/>
          </a:p>
        </p:txBody>
      </p:sp>
      <p:pic>
        <p:nvPicPr>
          <p:cNvPr id="19458" name="Picture 2" descr="http://1.bp.blogspot.com/_XU9x8G7khv0/SgmtbndDLpI/AAAAAAAADEs/xprQJZxT6k0/s400/Butterfly_ton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3352800" cy="2699004"/>
          </a:xfrm>
          <a:prstGeom prst="rect">
            <a:avLst/>
          </a:prstGeom>
          <a:noFill/>
        </p:spPr>
      </p:pic>
      <p:pic>
        <p:nvPicPr>
          <p:cNvPr id="19460" name="Picture 4" descr="http://images.gizmag.com/hero/electron-microsc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5275" y="685800"/>
            <a:ext cx="5038725" cy="2838450"/>
          </a:xfrm>
          <a:prstGeom prst="rect">
            <a:avLst/>
          </a:prstGeom>
          <a:noFill/>
        </p:spPr>
      </p:pic>
      <p:pic>
        <p:nvPicPr>
          <p:cNvPr id="19462" name="Picture 6" descr="http://scienceblogs.com/builtonfacts/2009/07/28/bacter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343400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Cells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838200"/>
          </a:xfrm>
        </p:spPr>
        <p:txBody>
          <a:bodyPr/>
          <a:lstStyle/>
          <a:p>
            <a:r>
              <a:rPr lang="en-US" smtClean="0"/>
              <a:t>Cell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001000" cy="46164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b="1" dirty="0" smtClean="0"/>
              <a:t>Organelles</a:t>
            </a:r>
            <a:r>
              <a:rPr lang="en-US" dirty="0" smtClean="0"/>
              <a:t> – means “little organ”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	- a unique structure that performs a specific function with the cell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Plant and Animal Cells have several basic organelles in common.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Nucleus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Cell Membrane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Cytoplasm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What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Draw and label plant and animal cells on page </a:t>
            </a:r>
            <a:r>
              <a:rPr lang="en-US" sz="2800" dirty="0" smtClean="0"/>
              <a:t>52-53 of </a:t>
            </a:r>
            <a:r>
              <a:rPr lang="en-US" sz="2800" dirty="0" smtClean="0"/>
              <a:t>the </a:t>
            </a:r>
            <a:r>
              <a:rPr lang="en-US" sz="2800" dirty="0" smtClean="0"/>
              <a:t>textbook</a:t>
            </a:r>
            <a:endParaRPr lang="en-US" sz="2800" dirty="0" smtClean="0"/>
          </a:p>
          <a:p>
            <a:r>
              <a:rPr lang="en-US" sz="2800" dirty="0" smtClean="0"/>
              <a:t>Complete Cell Organelle Chart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Text page </a:t>
            </a:r>
            <a:r>
              <a:rPr lang="en-US" sz="2800" dirty="0" smtClean="0"/>
              <a:t>51</a:t>
            </a:r>
            <a:r>
              <a:rPr lang="en-US" sz="2800" dirty="0" smtClean="0"/>
              <a:t> #1 - 3</a:t>
            </a: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667000"/>
          <a:ext cx="7543800" cy="23819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14600"/>
                <a:gridCol w="2514600"/>
                <a:gridCol w="25146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Cell Membrane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Cell Wall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Cytosol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Nucleus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Ribosomes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Endoplasmic Reticulum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Vesicles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Golgi Body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Vacuoles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Lysosomes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Mitochondria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Chloroplast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252">
                <a:tc>
                  <a:txBody>
                    <a:bodyPr/>
                    <a:lstStyle/>
                    <a:p>
                      <a:r>
                        <a:rPr lang="en-US" dirty="0" smtClean="0"/>
                        <a:t>Cell wall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Biology is the study of life based on the cell theory</a:t>
            </a:r>
          </a:p>
          <a:p>
            <a:pPr lvl="0"/>
            <a:r>
              <a:rPr lang="en-US" dirty="0" smtClean="0"/>
              <a:t>All living things are composed of one or more cells</a:t>
            </a:r>
          </a:p>
          <a:p>
            <a:pPr lvl="0"/>
            <a:r>
              <a:rPr lang="en-US" dirty="0" smtClean="0"/>
              <a:t>The cell is the smallest unit that </a:t>
            </a:r>
          </a:p>
          <a:p>
            <a:pPr lvl="0">
              <a:buNone/>
            </a:pPr>
            <a:r>
              <a:rPr lang="en-US" dirty="0" smtClean="0"/>
              <a:t>	retains the properties of life.</a:t>
            </a:r>
          </a:p>
          <a:p>
            <a:pPr lvl="0"/>
            <a:r>
              <a:rPr lang="en-US" dirty="0" smtClean="0"/>
              <a:t>New cells arise only from cells that </a:t>
            </a:r>
          </a:p>
          <a:p>
            <a:pPr lvl="0">
              <a:buNone/>
            </a:pPr>
            <a:r>
              <a:rPr lang="en-US" dirty="0" smtClean="0"/>
              <a:t>	already exist.</a:t>
            </a:r>
          </a:p>
        </p:txBody>
      </p:sp>
      <p:pic>
        <p:nvPicPr>
          <p:cNvPr id="4" name="Picture 6" descr="http://www.nndb.com/people/356/000087095/robert-hook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895600"/>
            <a:ext cx="2466975" cy="3105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0" y="6019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Robert Hooke</a:t>
            </a:r>
          </a:p>
          <a:p>
            <a:pPr algn="ctr"/>
            <a:r>
              <a:rPr lang="en-US" dirty="0" smtClean="0"/>
              <a:t>Discovered cells in 1655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en-US" sz="2800" dirty="0" smtClean="0"/>
              <a:t>Recall:  A cell is the smallest unit of life that can carry on all life processes</a:t>
            </a:r>
          </a:p>
          <a:p>
            <a:pPr>
              <a:spcBef>
                <a:spcPts val="0"/>
              </a:spcBef>
              <a:buNone/>
              <a:defRPr/>
            </a:pPr>
            <a:endParaRPr lang="en-US" sz="2800" dirty="0" smtClean="0"/>
          </a:p>
          <a:p>
            <a:pPr>
              <a:spcBef>
                <a:spcPts val="0"/>
              </a:spcBef>
              <a:buNone/>
              <a:defRPr/>
            </a:pPr>
            <a:r>
              <a:rPr lang="en-US" sz="2800" dirty="0" smtClean="0"/>
              <a:t>What does that mean?</a:t>
            </a: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sz="2800" dirty="0" smtClean="0"/>
              <a:t>To maintain life cells (</a:t>
            </a:r>
            <a:r>
              <a:rPr lang="en-US" sz="2800" dirty="0" err="1" smtClean="0"/>
              <a:t>organims</a:t>
            </a:r>
            <a:r>
              <a:rPr lang="en-US" sz="2800" dirty="0" smtClean="0"/>
              <a:t>) must be able to:</a:t>
            </a:r>
          </a:p>
          <a:p>
            <a:pPr lvl="1">
              <a:defRPr/>
            </a:pPr>
            <a:r>
              <a:rPr lang="en-US" sz="2800" dirty="0" smtClean="0"/>
              <a:t>Grow/reproduce</a:t>
            </a:r>
          </a:p>
          <a:p>
            <a:pPr lvl="1">
              <a:defRPr/>
            </a:pPr>
            <a:r>
              <a:rPr lang="en-US" sz="2800" dirty="0" smtClean="0"/>
              <a:t>Repair</a:t>
            </a:r>
          </a:p>
          <a:p>
            <a:pPr lvl="1">
              <a:defRPr/>
            </a:pPr>
            <a:r>
              <a:rPr lang="en-US" sz="2800" dirty="0" smtClean="0"/>
              <a:t>Obtain nutrients for energy</a:t>
            </a:r>
          </a:p>
          <a:p>
            <a:pPr lvl="1">
              <a:defRPr/>
            </a:pPr>
            <a:r>
              <a:rPr lang="en-US" sz="2800" dirty="0" smtClean="0"/>
              <a:t>Remove waste</a:t>
            </a:r>
          </a:p>
          <a:p>
            <a:pPr lvl="1">
              <a:defRPr/>
            </a:pPr>
            <a:r>
              <a:rPr lang="en-US" sz="2800" dirty="0" smtClean="0"/>
              <a:t>Respond to the surrounding environment</a:t>
            </a:r>
          </a:p>
          <a:p>
            <a:pPr lvl="1">
              <a:defRPr/>
            </a:pPr>
            <a:r>
              <a:rPr lang="en-US" sz="2800" dirty="0" smtClean="0"/>
              <a:t>Maintain homeostasis!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Microscopy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ww.microscope-microscope.org/basic/microscope-images/138-microscopes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2438400" cy="4286250"/>
          </a:xfrm>
          <a:prstGeom prst="rect">
            <a:avLst/>
          </a:prstGeom>
          <a:noFill/>
        </p:spPr>
      </p:pic>
      <p:pic>
        <p:nvPicPr>
          <p:cNvPr id="18436" name="Picture 4" descr="http://www.ucmp.berkeley.edu/history/leeuwen/leeuwenhoek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265169"/>
            <a:ext cx="3695700" cy="3293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Developed by </a:t>
            </a:r>
            <a:r>
              <a:rPr lang="en-US" dirty="0" err="1" smtClean="0"/>
              <a:t>Antonie</a:t>
            </a:r>
            <a:r>
              <a:rPr lang="en-US" dirty="0" smtClean="0"/>
              <a:t> Philips van Leeuwenhoek</a:t>
            </a:r>
          </a:p>
          <a:p>
            <a:r>
              <a:rPr lang="en-US" dirty="0" smtClean="0"/>
              <a:t>A Dutch tradesmen </a:t>
            </a:r>
          </a:p>
          <a:p>
            <a:r>
              <a:rPr lang="en-US" dirty="0" smtClean="0"/>
              <a:t>considered the “Father of Microbiology” for his work developing the microscope</a:t>
            </a:r>
          </a:p>
          <a:p>
            <a:r>
              <a:rPr lang="en-US" dirty="0" smtClean="0"/>
              <a:t>First to describe single celled organisms</a:t>
            </a:r>
          </a:p>
          <a:p>
            <a:pPr lvl="1"/>
            <a:r>
              <a:rPr lang="en-US" dirty="0" smtClean="0"/>
              <a:t>Bacteria</a:t>
            </a:r>
          </a:p>
          <a:p>
            <a:pPr lvl="1"/>
            <a:r>
              <a:rPr lang="en-US" dirty="0" smtClean="0"/>
              <a:t>Parasites</a:t>
            </a:r>
          </a:p>
          <a:p>
            <a:pPr lvl="1"/>
            <a:r>
              <a:rPr lang="en-US" dirty="0" smtClean="0"/>
              <a:t>Sperm cells</a:t>
            </a:r>
          </a:p>
          <a:p>
            <a:pPr lvl="1"/>
            <a:r>
              <a:rPr lang="en-US" dirty="0" smtClean="0"/>
              <a:t>Blood cells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482" name="Picture 2" descr="http://t0.gstatic.com/images?q=tbn:ANd9GcQ8nB8lacA0jTiFh2PkXpCICZ99fjrmYqaKN3lCaX4MbAJMXRE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733800"/>
            <a:ext cx="1752600" cy="2609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Means the study of cells</a:t>
            </a:r>
          </a:p>
          <a:p>
            <a:r>
              <a:rPr lang="en-US" dirty="0" smtClean="0"/>
              <a:t>Has driven and led to the advancements in microscope technology</a:t>
            </a:r>
            <a:endParaRPr lang="en-US" dirty="0"/>
          </a:p>
        </p:txBody>
      </p:sp>
      <p:pic>
        <p:nvPicPr>
          <p:cNvPr id="17410" name="Picture 2" descr="http://publications.nigms.nih.gov/findings/sept07/dipietro_files/images/image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558501"/>
            <a:ext cx="3800475" cy="2994698"/>
          </a:xfrm>
          <a:prstGeom prst="rect">
            <a:avLst/>
          </a:prstGeom>
          <a:noFill/>
        </p:spPr>
      </p:pic>
      <p:pic>
        <p:nvPicPr>
          <p:cNvPr id="17412" name="Picture 4" descr="http://upload.wikimedia.org/wikipedia/commons/c/c8/Acinar_ce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733800"/>
            <a:ext cx="3581400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Magnifying Power</a:t>
            </a:r>
          </a:p>
          <a:p>
            <a:pPr lvl="1"/>
            <a:r>
              <a:rPr lang="en-US" dirty="0" smtClean="0"/>
              <a:t>Ability of a lens to enlarge the image</a:t>
            </a:r>
          </a:p>
          <a:p>
            <a:pPr lvl="1">
              <a:buNone/>
            </a:pPr>
            <a:r>
              <a:rPr lang="en-US" dirty="0" smtClean="0"/>
              <a:t>   of a specimen</a:t>
            </a:r>
          </a:p>
          <a:p>
            <a:pPr lvl="1"/>
            <a:r>
              <a:rPr lang="en-US" dirty="0" smtClean="0"/>
              <a:t>Depends on the power of each lens</a:t>
            </a:r>
          </a:p>
        </p:txBody>
      </p:sp>
      <p:pic>
        <p:nvPicPr>
          <p:cNvPr id="4098" name="Picture 2" descr="http://www.microscope-microscope.org/basic/microscope-images/138-microscopes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143000"/>
            <a:ext cx="24384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Resolution</a:t>
            </a:r>
          </a:p>
          <a:p>
            <a:pPr lvl="1"/>
            <a:r>
              <a:rPr lang="en-US" dirty="0" smtClean="0"/>
              <a:t>Refers to the amount of detail seen when viewing a specimen</a:t>
            </a:r>
          </a:p>
          <a:p>
            <a:pPr lvl="1"/>
            <a:r>
              <a:rPr lang="en-US" dirty="0" smtClean="0"/>
              <a:t>Poor resolution produces blurry images</a:t>
            </a:r>
          </a:p>
          <a:p>
            <a:pPr lvl="1"/>
            <a:r>
              <a:rPr lang="en-US" dirty="0" smtClean="0"/>
              <a:t>Good resolution produces sharp images in which features close together appear separate and distinct</a:t>
            </a:r>
          </a:p>
          <a:p>
            <a:pPr lvl="1"/>
            <a:r>
              <a:rPr lang="en-US" dirty="0" smtClean="0"/>
              <a:t>Human eye has resolution of 0.1 mm.  If 2 points are closer that that, the eye sees them as one.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Microscopes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	</a:t>
            </a:r>
            <a:r>
              <a:rPr lang="en-US" b="1" u="sng" dirty="0" smtClean="0"/>
              <a:t>Compound Light Microscope</a:t>
            </a:r>
          </a:p>
          <a:p>
            <a:pPr lvl="1"/>
            <a:r>
              <a:rPr lang="en-US" dirty="0" smtClean="0"/>
              <a:t>Relies on light to generate the image</a:t>
            </a:r>
          </a:p>
          <a:p>
            <a:pPr lvl="1"/>
            <a:r>
              <a:rPr lang="en-US" dirty="0" smtClean="0"/>
              <a:t>Uses several glass lenses in succession to focus light</a:t>
            </a:r>
          </a:p>
          <a:p>
            <a:pPr lvl="1"/>
            <a:r>
              <a:rPr lang="en-US" dirty="0" smtClean="0"/>
              <a:t>Magnification is limited to about 2000x</a:t>
            </a:r>
          </a:p>
          <a:p>
            <a:pPr lvl="1"/>
            <a:r>
              <a:rPr lang="en-US" dirty="0" smtClean="0"/>
              <a:t>Resolution is limited to about 0.2 micrometers (0.0000002m)</a:t>
            </a:r>
          </a:p>
          <a:p>
            <a:pPr lvl="1">
              <a:buNone/>
            </a:pPr>
            <a:r>
              <a:rPr lang="en-US" b="1" dirty="0" smtClean="0"/>
              <a:t>Disadvantage</a:t>
            </a:r>
          </a:p>
          <a:p>
            <a:pPr lvl="2"/>
            <a:r>
              <a:rPr lang="en-US" dirty="0" smtClean="0"/>
              <a:t>Limited magnification and resolution</a:t>
            </a:r>
          </a:p>
          <a:p>
            <a:pPr lvl="1">
              <a:buNone/>
            </a:pPr>
            <a:r>
              <a:rPr lang="en-US" b="1" dirty="0" smtClean="0"/>
              <a:t>Advantage</a:t>
            </a:r>
          </a:p>
          <a:p>
            <a:pPr lvl="2"/>
            <a:r>
              <a:rPr lang="en-US" dirty="0" smtClean="0"/>
              <a:t>Relatively inexpensive</a:t>
            </a:r>
          </a:p>
        </p:txBody>
      </p:sp>
      <p:pic>
        <p:nvPicPr>
          <p:cNvPr id="2050" name="Picture 2" descr="http://www.microscope-manufacturers.com/picture/student-microscopes/student-compound-microsc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2860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295</Words>
  <Application>Microsoft Office PowerPoint</Application>
  <PresentationFormat>On-screen Show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Cellular Biology</vt:lpstr>
      <vt:lpstr>Recall…..</vt:lpstr>
      <vt:lpstr>Slide 3</vt:lpstr>
      <vt:lpstr>Microscopy</vt:lpstr>
      <vt:lpstr>Microscopes</vt:lpstr>
      <vt:lpstr>Cytology</vt:lpstr>
      <vt:lpstr>Microscopes</vt:lpstr>
      <vt:lpstr>Microscopes</vt:lpstr>
      <vt:lpstr>Types of Microscopes</vt:lpstr>
      <vt:lpstr>Types of Microscopes</vt:lpstr>
      <vt:lpstr>Slide 11</vt:lpstr>
      <vt:lpstr>Types of Cells</vt:lpstr>
      <vt:lpstr>Cell Features</vt:lpstr>
      <vt:lpstr>What now?</vt:lpstr>
    </vt:vector>
  </TitlesOfParts>
  <Company>UGDSB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Microscopy</dc:title>
  <dc:creator>rberg</dc:creator>
  <cp:lastModifiedBy>mburnside</cp:lastModifiedBy>
  <cp:revision>13</cp:revision>
  <dcterms:created xsi:type="dcterms:W3CDTF">2012-02-09T16:16:35Z</dcterms:created>
  <dcterms:modified xsi:type="dcterms:W3CDTF">2014-04-16T16:45:15Z</dcterms:modified>
</cp:coreProperties>
</file>