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59" r:id="rId6"/>
    <p:sldId id="261" r:id="rId7"/>
    <p:sldId id="262" r:id="rId8"/>
    <p:sldId id="263" r:id="rId9"/>
    <p:sldId id="264" r:id="rId10"/>
    <p:sldId id="269" r:id="rId11"/>
    <p:sldId id="265" r:id="rId12"/>
    <p:sldId id="266" r:id="rId13"/>
    <p:sldId id="268"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322ACDAB-3FDB-43B6-AD19-B5317025B214}"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22ACDAB-3FDB-43B6-AD19-B5317025B214}"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22ACDAB-3FDB-43B6-AD19-B5317025B214}"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22ACDAB-3FDB-43B6-AD19-B5317025B21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FA02AF0-1957-4B6B-B24D-6DB17195DAB3}" type="datetimeFigureOut">
              <a:rPr lang="en-CA" smtClean="0"/>
              <a:pPr/>
              <a:t>21/05/2013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22ACDAB-3FDB-43B6-AD19-B5317025B214}"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FA02AF0-1957-4B6B-B24D-6DB17195DAB3}" type="datetimeFigureOut">
              <a:rPr lang="en-CA" smtClean="0"/>
              <a:pPr/>
              <a:t>21/05/2013</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2ACDAB-3FDB-43B6-AD19-B5317025B214}"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Planet%20Wild%20-%20Fungi%20-%20Storyteller%20Media.fl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most-expensive.net/mushro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ost-expensive.net/bag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51263"/>
            <a:ext cx="7772400" cy="1470025"/>
          </a:xfrm>
        </p:spPr>
        <p:txBody>
          <a:bodyPr/>
          <a:lstStyle/>
          <a:p>
            <a:r>
              <a:rPr lang="en-CA" dirty="0" smtClean="0"/>
              <a:t>Kingdom Fungi</a:t>
            </a:r>
            <a:endParaRPr lang="en-CA" dirty="0"/>
          </a:p>
        </p:txBody>
      </p:sp>
      <p:pic>
        <p:nvPicPr>
          <p:cNvPr id="4" name="Picture 3" descr="kingdom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157" y="476672"/>
            <a:ext cx="5569088" cy="4385109"/>
          </a:xfrm>
          <a:prstGeom prst="rect">
            <a:avLst/>
          </a:prstGeom>
          <a:noFill/>
          <a:ln>
            <a:noFill/>
          </a:ln>
        </p:spPr>
      </p:pic>
    </p:spTree>
    <p:extLst>
      <p:ext uri="{BB962C8B-B14F-4D97-AF65-F5344CB8AC3E}">
        <p14:creationId xmlns:p14="http://schemas.microsoft.com/office/powerpoint/2010/main" val="2995657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Club Fungi</a:t>
            </a:r>
            <a:endParaRPr lang="en-CA" dirty="0"/>
          </a:p>
        </p:txBody>
      </p:sp>
      <p:sp>
        <p:nvSpPr>
          <p:cNvPr id="3" name="Content Placeholder 2"/>
          <p:cNvSpPr>
            <a:spLocks noGrp="1"/>
          </p:cNvSpPr>
          <p:nvPr>
            <p:ph idx="1"/>
          </p:nvPr>
        </p:nvSpPr>
        <p:spPr/>
        <p:txBody>
          <a:bodyPr/>
          <a:lstStyle/>
          <a:p>
            <a:r>
              <a:rPr lang="en-US" dirty="0"/>
              <a:t>Produce club shaped reproductive parts in fruiting bodies.</a:t>
            </a:r>
          </a:p>
          <a:p>
            <a:r>
              <a:rPr lang="en-US" dirty="0"/>
              <a:t>Includes mushrooms, puff balls, rusts, smuts and bracket fungi</a:t>
            </a:r>
          </a:p>
          <a:p>
            <a:endParaRPr lang="en-CA" dirty="0"/>
          </a:p>
        </p:txBody>
      </p:sp>
      <p:pic>
        <p:nvPicPr>
          <p:cNvPr id="4" name="Picture 5"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2857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5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63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Zygospore</a:t>
            </a:r>
            <a:r>
              <a:rPr lang="en-CA" dirty="0" smtClean="0"/>
              <a:t> Fungi</a:t>
            </a:r>
            <a:endParaRPr lang="en-CA" dirty="0"/>
          </a:p>
        </p:txBody>
      </p:sp>
      <p:sp>
        <p:nvSpPr>
          <p:cNvPr id="3" name="Content Placeholder 2"/>
          <p:cNvSpPr>
            <a:spLocks noGrp="1"/>
          </p:cNvSpPr>
          <p:nvPr>
            <p:ph idx="1"/>
          </p:nvPr>
        </p:nvSpPr>
        <p:spPr/>
        <p:txBody>
          <a:bodyPr/>
          <a:lstStyle/>
          <a:p>
            <a:r>
              <a:rPr lang="en-CA" dirty="0" smtClean="0"/>
              <a:t>Also called case-like fungi</a:t>
            </a:r>
          </a:p>
          <a:p>
            <a:r>
              <a:rPr lang="en-CA" dirty="0" smtClean="0"/>
              <a:t>Includes bread moulds</a:t>
            </a:r>
          </a:p>
          <a:p>
            <a:r>
              <a:rPr lang="en-CA" dirty="0" smtClean="0"/>
              <a:t>Puff balls</a:t>
            </a:r>
          </a:p>
          <a:p>
            <a:endParaRPr lang="en-CA" dirty="0"/>
          </a:p>
        </p:txBody>
      </p:sp>
      <p:pic>
        <p:nvPicPr>
          <p:cNvPr id="6146" name="Picture 2" descr="http://www.imaginationstationtoledo.org/content/wp-content/uploads/2011/08/image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86200"/>
            <a:ext cx="51339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6WAmlWPYZ_Q/TkHrSk2gN4I/AAAAAAAAAF0/6EPC9_MPHGQ/s1600/moldy+bre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420366"/>
            <a:ext cx="3199598" cy="27287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0.gstatic.com/images?q=tbn:ANd9GcQBb_xdmM8K1S91FuXUH5WrHiP5eYi4ZSX5MRYTnGCYfGkC-IO32Q"/>
          <p:cNvPicPr>
            <a:picLocks noChangeAspect="1" noChangeArrowheads="1"/>
          </p:cNvPicPr>
          <p:nvPr/>
        </p:nvPicPr>
        <p:blipFill>
          <a:blip r:embed="rId4" cstate="print"/>
          <a:srcRect/>
          <a:stretch>
            <a:fillRect/>
          </a:stretch>
        </p:blipFill>
        <p:spPr bwMode="auto">
          <a:xfrm>
            <a:off x="5867400" y="4419600"/>
            <a:ext cx="2619375" cy="1743076"/>
          </a:xfrm>
          <a:prstGeom prst="rect">
            <a:avLst/>
          </a:prstGeom>
          <a:noFill/>
        </p:spPr>
      </p:pic>
    </p:spTree>
    <p:extLst>
      <p:ext uri="{BB962C8B-B14F-4D97-AF65-F5344CB8AC3E}">
        <p14:creationId xmlns:p14="http://schemas.microsoft.com/office/powerpoint/2010/main" val="246144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hlinkClick r:id="rId2" action="ppaction://hlinkfile"/>
              </a:rPr>
              <a:t>Planet Wild - Fungi</a:t>
            </a:r>
            <a:endParaRPr lang="en-CA" dirty="0"/>
          </a:p>
        </p:txBody>
      </p:sp>
      <p:pic>
        <p:nvPicPr>
          <p:cNvPr id="4" name="Picture 3" descr="kingdom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157" y="476672"/>
            <a:ext cx="5569088" cy="4385109"/>
          </a:xfrm>
          <a:prstGeom prst="rect">
            <a:avLst/>
          </a:prstGeom>
          <a:noFill/>
          <a:ln>
            <a:noFill/>
          </a:ln>
        </p:spPr>
      </p:pic>
    </p:spTree>
    <p:extLst>
      <p:ext uri="{BB962C8B-B14F-4D97-AF65-F5344CB8AC3E}">
        <p14:creationId xmlns:p14="http://schemas.microsoft.com/office/powerpoint/2010/main" val="97652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now?</a:t>
            </a:r>
            <a:endParaRPr lang="en-US"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dirty="0" smtClean="0"/>
              <a:t>Read pages 136 -139 and answer the following</a:t>
            </a:r>
          </a:p>
          <a:p>
            <a:pPr marL="514350" indent="-514350">
              <a:buFont typeface="+mj-lt"/>
              <a:buAutoNum type="arabicPeriod"/>
            </a:pPr>
            <a:r>
              <a:rPr lang="en-US" dirty="0" smtClean="0"/>
              <a:t>In what major ways are fungi different from plants?</a:t>
            </a:r>
          </a:p>
          <a:p>
            <a:pPr marL="514350" indent="-514350">
              <a:buFont typeface="+mj-lt"/>
              <a:buAutoNum type="arabicPeriod"/>
            </a:pPr>
            <a:r>
              <a:rPr lang="en-US" dirty="0" smtClean="0"/>
              <a:t>What does the term saprophyte mean?</a:t>
            </a:r>
          </a:p>
          <a:p>
            <a:pPr marL="514350" indent="-514350">
              <a:buFont typeface="+mj-lt"/>
              <a:buAutoNum type="arabicPeriod"/>
            </a:pPr>
            <a:r>
              <a:rPr lang="en-US" dirty="0" smtClean="0"/>
              <a:t>What are the 2 methods of reproduction that fungi can use?</a:t>
            </a:r>
          </a:p>
          <a:p>
            <a:pPr marL="514350" indent="-514350">
              <a:buFont typeface="+mj-lt"/>
              <a:buAutoNum type="arabicPeriod"/>
            </a:pPr>
            <a:r>
              <a:rPr lang="en-US" dirty="0" smtClean="0"/>
              <a:t>What are spores and where are they made?</a:t>
            </a:r>
          </a:p>
          <a:p>
            <a:pPr marL="514350" indent="-514350">
              <a:buFont typeface="+mj-lt"/>
              <a:buAutoNum type="arabicPeriod"/>
            </a:pPr>
            <a:r>
              <a:rPr lang="en-US" dirty="0" smtClean="0"/>
              <a:t>Draw and label diagram b) of figure 5 on page 138.</a:t>
            </a:r>
          </a:p>
          <a:p>
            <a:pPr marL="514350" indent="-514350">
              <a:buFont typeface="+mj-lt"/>
              <a:buAutoNum type="arabicPeriod"/>
            </a:pPr>
            <a:r>
              <a:rPr lang="en-US" dirty="0" smtClean="0"/>
              <a:t>Name and describe 2 fungal diseases that affect humans</a:t>
            </a:r>
          </a:p>
          <a:p>
            <a:pPr marL="514350" indent="-514350">
              <a:buFont typeface="+mj-lt"/>
              <a:buAutoNum type="arabicPeriod"/>
            </a:pPr>
            <a:r>
              <a:rPr lang="en-US" dirty="0" smtClean="0"/>
              <a:t>List 2 benefits for humans provided by mushrooms.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0208" y="833509"/>
            <a:ext cx="5829944" cy="5040000"/>
          </a:xfrm>
          <a:prstGeom prst="ellipse">
            <a:avLst/>
          </a:prstGeom>
          <a:solidFill>
            <a:srgbClr val="BD9B81">
              <a:alpha val="40000"/>
            </a:srgbClr>
          </a:solidFill>
          <a:ln>
            <a:solidFill>
              <a:srgbClr val="BD9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491880" y="848020"/>
            <a:ext cx="5652120" cy="5040000"/>
          </a:xfrm>
          <a:prstGeom prst="ellipse">
            <a:avLst/>
          </a:prstGeom>
          <a:solidFill>
            <a:schemeClr val="accent3">
              <a:alpha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67544" y="2261771"/>
            <a:ext cx="3240360" cy="2308324"/>
          </a:xfrm>
          <a:prstGeom prst="rect">
            <a:avLst/>
          </a:prstGeom>
          <a:noFill/>
        </p:spPr>
        <p:txBody>
          <a:bodyPr wrap="square" rtlCol="0">
            <a:spAutoFit/>
          </a:bodyPr>
          <a:lstStyle/>
          <a:p>
            <a:pPr algn="ctr"/>
            <a:r>
              <a:rPr lang="en-CA" sz="2400" u="sng" dirty="0" smtClean="0"/>
              <a:t>Plant</a:t>
            </a:r>
          </a:p>
          <a:p>
            <a:pPr marL="285750" indent="-285750">
              <a:buFont typeface="Arial" pitchFamily="34" charset="0"/>
              <a:buChar char="•"/>
            </a:pPr>
            <a:r>
              <a:rPr lang="en-CA" sz="2000" dirty="0" smtClean="0"/>
              <a:t>Use photosynthesis</a:t>
            </a:r>
          </a:p>
          <a:p>
            <a:pPr marL="285750" indent="-285750">
              <a:buFont typeface="Arial" pitchFamily="34" charset="0"/>
              <a:buChar char="•"/>
            </a:pPr>
            <a:r>
              <a:rPr lang="en-CA" sz="2000" dirty="0" smtClean="0"/>
              <a:t>Starch is the main storage molecule</a:t>
            </a:r>
          </a:p>
          <a:p>
            <a:pPr marL="285750" indent="-285750">
              <a:buFont typeface="Arial" pitchFamily="34" charset="0"/>
              <a:buChar char="•"/>
            </a:pPr>
            <a:r>
              <a:rPr lang="en-CA" sz="2000" dirty="0" smtClean="0"/>
              <a:t>Most have roots</a:t>
            </a:r>
          </a:p>
          <a:p>
            <a:pPr marL="285750" indent="-285750">
              <a:buFont typeface="Arial" pitchFamily="34" charset="0"/>
              <a:buChar char="•"/>
            </a:pPr>
            <a:r>
              <a:rPr lang="en-CA" sz="2000" dirty="0" smtClean="0"/>
              <a:t>Cellulose in the cell wall</a:t>
            </a:r>
          </a:p>
          <a:p>
            <a:pPr marL="285750" indent="-285750">
              <a:buFont typeface="Arial" pitchFamily="34" charset="0"/>
              <a:buChar char="•"/>
            </a:pPr>
            <a:r>
              <a:rPr lang="en-CA" sz="2000" dirty="0" smtClean="0"/>
              <a:t>Some reproduce by seed</a:t>
            </a:r>
            <a:endParaRPr lang="en-CA" sz="2000" dirty="0"/>
          </a:p>
        </p:txBody>
      </p:sp>
      <p:sp>
        <p:nvSpPr>
          <p:cNvPr id="7" name="TextBox 6"/>
          <p:cNvSpPr txBox="1"/>
          <p:nvPr/>
        </p:nvSpPr>
        <p:spPr>
          <a:xfrm>
            <a:off x="3923928" y="1844824"/>
            <a:ext cx="1584176" cy="3724096"/>
          </a:xfrm>
          <a:prstGeom prst="rect">
            <a:avLst/>
          </a:prstGeom>
          <a:noFill/>
        </p:spPr>
        <p:txBody>
          <a:bodyPr wrap="square" rtlCol="0">
            <a:spAutoFit/>
          </a:bodyPr>
          <a:lstStyle/>
          <a:p>
            <a:pPr marL="285750" indent="-285750">
              <a:buFont typeface="Arial" pitchFamily="34" charset="0"/>
              <a:buChar char="•"/>
            </a:pPr>
            <a:r>
              <a:rPr lang="en-CA" sz="2000" dirty="0" smtClean="0"/>
              <a:t>Eukaryotic cell</a:t>
            </a:r>
          </a:p>
          <a:p>
            <a:pPr marL="285750" indent="-285750">
              <a:buFont typeface="Arial" pitchFamily="34" charset="0"/>
              <a:buChar char="•"/>
            </a:pPr>
            <a:r>
              <a:rPr lang="en-CA" sz="2000" dirty="0" smtClean="0"/>
              <a:t>Have cell wells</a:t>
            </a:r>
          </a:p>
          <a:p>
            <a:pPr marL="285750" indent="-285750">
              <a:buFont typeface="Arial" pitchFamily="34" charset="0"/>
              <a:buChar char="•"/>
            </a:pPr>
            <a:r>
              <a:rPr lang="en-CA" sz="2000" dirty="0" smtClean="0"/>
              <a:t>Anchored in soil</a:t>
            </a:r>
          </a:p>
          <a:p>
            <a:pPr marL="285750" indent="-285750">
              <a:buFont typeface="Arial" pitchFamily="34" charset="0"/>
              <a:buChar char="•"/>
            </a:pPr>
            <a:r>
              <a:rPr lang="en-CA" sz="2000" dirty="0" smtClean="0"/>
              <a:t>Reproduction can be sexual or asexual</a:t>
            </a:r>
          </a:p>
          <a:p>
            <a:pPr marL="285750" indent="-285750">
              <a:buFont typeface="Arial" pitchFamily="34" charset="0"/>
              <a:buChar char="•"/>
            </a:pPr>
            <a:r>
              <a:rPr lang="en-CA" sz="2000" dirty="0" smtClean="0"/>
              <a:t>Stationary</a:t>
            </a:r>
          </a:p>
          <a:p>
            <a:endParaRPr lang="en-CA" dirty="0"/>
          </a:p>
        </p:txBody>
      </p:sp>
      <p:sp>
        <p:nvSpPr>
          <p:cNvPr id="8" name="TextBox 7"/>
          <p:cNvSpPr txBox="1"/>
          <p:nvPr/>
        </p:nvSpPr>
        <p:spPr>
          <a:xfrm>
            <a:off x="5949677" y="2261771"/>
            <a:ext cx="2880320" cy="2554545"/>
          </a:xfrm>
          <a:prstGeom prst="rect">
            <a:avLst/>
          </a:prstGeom>
          <a:noFill/>
        </p:spPr>
        <p:txBody>
          <a:bodyPr wrap="square" rtlCol="0">
            <a:spAutoFit/>
          </a:bodyPr>
          <a:lstStyle/>
          <a:p>
            <a:pPr algn="ctr"/>
            <a:r>
              <a:rPr lang="en-CA" sz="2000" u="sng" dirty="0" smtClean="0"/>
              <a:t>Fungi</a:t>
            </a:r>
          </a:p>
          <a:p>
            <a:pPr marL="285750" indent="-285750">
              <a:buFont typeface="Arial" pitchFamily="34" charset="0"/>
              <a:buChar char="•"/>
            </a:pPr>
            <a:r>
              <a:rPr lang="en-CA" sz="2000" dirty="0" smtClean="0"/>
              <a:t>Are heterotrophs</a:t>
            </a:r>
          </a:p>
          <a:p>
            <a:pPr marL="285750" indent="-285750">
              <a:buFont typeface="Arial" pitchFamily="34" charset="0"/>
              <a:buChar char="•"/>
            </a:pPr>
            <a:r>
              <a:rPr lang="en-CA" sz="2000" dirty="0" smtClean="0"/>
              <a:t>Have few or no storage molecules</a:t>
            </a:r>
          </a:p>
          <a:p>
            <a:pPr marL="285750" indent="-285750">
              <a:buFont typeface="Arial" pitchFamily="34" charset="0"/>
              <a:buChar char="•"/>
            </a:pPr>
            <a:r>
              <a:rPr lang="en-CA" sz="2000" dirty="0" smtClean="0"/>
              <a:t>Have no roots</a:t>
            </a:r>
          </a:p>
          <a:p>
            <a:pPr marL="285750" indent="-285750">
              <a:buFont typeface="Arial" pitchFamily="34" charset="0"/>
              <a:buChar char="•"/>
            </a:pPr>
            <a:r>
              <a:rPr lang="en-CA" sz="2000" dirty="0" smtClean="0"/>
              <a:t>Have Chitin in cell walls</a:t>
            </a:r>
          </a:p>
          <a:p>
            <a:pPr marL="285750" indent="-285750">
              <a:buFont typeface="Arial" pitchFamily="34" charset="0"/>
              <a:buChar char="•"/>
            </a:pPr>
            <a:r>
              <a:rPr lang="en-CA" sz="2000" dirty="0" smtClean="0"/>
              <a:t>None reproduce by seed</a:t>
            </a:r>
            <a:endParaRPr lang="en-CA" sz="2000" dirty="0"/>
          </a:p>
        </p:txBody>
      </p:sp>
    </p:spTree>
    <p:extLst>
      <p:ext uri="{BB962C8B-B14F-4D97-AF65-F5344CB8AC3E}">
        <p14:creationId xmlns:p14="http://schemas.microsoft.com/office/powerpoint/2010/main" val="1529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smtClean="0"/>
              <a:t>The Kingdom is classified into 4 main groups</a:t>
            </a:r>
          </a:p>
          <a:p>
            <a:pPr marL="514350" indent="-514350">
              <a:buFont typeface="+mj-lt"/>
              <a:buAutoNum type="arabicPeriod"/>
            </a:pPr>
            <a:r>
              <a:rPr lang="en-CA" dirty="0" smtClean="0"/>
              <a:t>Sac Fungi</a:t>
            </a:r>
          </a:p>
          <a:p>
            <a:pPr marL="514350" indent="-514350">
              <a:buFont typeface="+mj-lt"/>
              <a:buAutoNum type="arabicPeriod"/>
            </a:pPr>
            <a:r>
              <a:rPr lang="en-CA" dirty="0" smtClean="0"/>
              <a:t>Imperfect Fungi</a:t>
            </a:r>
          </a:p>
          <a:p>
            <a:pPr marL="514350" indent="-514350">
              <a:buFont typeface="+mj-lt"/>
              <a:buAutoNum type="arabicPeriod"/>
            </a:pPr>
            <a:r>
              <a:rPr lang="en-CA" dirty="0" smtClean="0"/>
              <a:t>Club Fungi</a:t>
            </a:r>
          </a:p>
          <a:p>
            <a:pPr marL="514350" indent="-514350">
              <a:buFont typeface="+mj-lt"/>
              <a:buAutoNum type="arabicPeriod"/>
            </a:pPr>
            <a:r>
              <a:rPr lang="en-CA" dirty="0" err="1" smtClean="0"/>
              <a:t>Zygospore</a:t>
            </a:r>
            <a:r>
              <a:rPr lang="en-CA" dirty="0" smtClean="0"/>
              <a:t> Fungi</a:t>
            </a:r>
            <a:endParaRPr lang="en-CA" dirty="0"/>
          </a:p>
        </p:txBody>
      </p:sp>
    </p:spTree>
    <p:extLst>
      <p:ext uri="{BB962C8B-B14F-4D97-AF65-F5344CB8AC3E}">
        <p14:creationId xmlns:p14="http://schemas.microsoft.com/office/powerpoint/2010/main" val="125789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Sac Fungi</a:t>
            </a:r>
            <a:endParaRPr lang="en-CA" dirty="0"/>
          </a:p>
        </p:txBody>
      </p:sp>
      <p:sp>
        <p:nvSpPr>
          <p:cNvPr id="3" name="Content Placeholder 2"/>
          <p:cNvSpPr>
            <a:spLocks noGrp="1"/>
          </p:cNvSpPr>
          <p:nvPr>
            <p:ph idx="1"/>
          </p:nvPr>
        </p:nvSpPr>
        <p:spPr>
          <a:xfrm>
            <a:off x="457200" y="1600200"/>
            <a:ext cx="4938898" cy="4525963"/>
          </a:xfrm>
        </p:spPr>
        <p:txBody>
          <a:bodyPr/>
          <a:lstStyle/>
          <a:p>
            <a:r>
              <a:rPr lang="en-CA" dirty="0" smtClean="0"/>
              <a:t>Largest group</a:t>
            </a:r>
          </a:p>
          <a:p>
            <a:r>
              <a:rPr lang="en-CA" dirty="0" smtClean="0"/>
              <a:t>Includes mildews, morels, and yeast</a:t>
            </a:r>
            <a:endParaRPr lang="en-CA" dirty="0"/>
          </a:p>
        </p:txBody>
      </p:sp>
      <p:pic>
        <p:nvPicPr>
          <p:cNvPr id="1026" name="Picture 2" descr="http://extension.umass.edu/vegetable/sites/vegetable/files/diseases/tomato_powdery_mild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4638" y="1196752"/>
            <a:ext cx="3462152" cy="2308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yYRLFFnb9Dk/S9xjZJSbzaI/AAAAAAAAAW8/uYSeCZhW_-w/s400/more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45024"/>
            <a:ext cx="3686175"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9/90/Dry_yea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645024"/>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7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Imperfect Fungi</a:t>
            </a:r>
            <a:endParaRPr lang="en-CA" dirty="0"/>
          </a:p>
        </p:txBody>
      </p:sp>
      <p:sp>
        <p:nvSpPr>
          <p:cNvPr id="3" name="Content Placeholder 2"/>
          <p:cNvSpPr>
            <a:spLocks noGrp="1"/>
          </p:cNvSpPr>
          <p:nvPr>
            <p:ph idx="1"/>
          </p:nvPr>
        </p:nvSpPr>
        <p:spPr/>
        <p:txBody>
          <a:bodyPr>
            <a:normAutofit/>
          </a:bodyPr>
          <a:lstStyle/>
          <a:p>
            <a:r>
              <a:rPr lang="en-CA" dirty="0" smtClean="0"/>
              <a:t>Only reproduce asexually</a:t>
            </a:r>
          </a:p>
          <a:p>
            <a:r>
              <a:rPr lang="en-CA" dirty="0" smtClean="0"/>
              <a:t>Are an important group for humans</a:t>
            </a:r>
          </a:p>
          <a:p>
            <a:pPr marL="514350" indent="-514350">
              <a:buFont typeface="+mj-lt"/>
              <a:buAutoNum type="arabicPeriod"/>
            </a:pPr>
            <a:r>
              <a:rPr lang="en-CA" dirty="0" smtClean="0"/>
              <a:t>Medical</a:t>
            </a:r>
          </a:p>
          <a:p>
            <a:pPr marL="914400" lvl="1" indent="-514350">
              <a:buFont typeface="+mj-lt"/>
              <a:buAutoNum type="alphaLcParenR"/>
            </a:pPr>
            <a:r>
              <a:rPr lang="en-CA" dirty="0" smtClean="0"/>
              <a:t>Penicillin – is the antibiotic that comes from green mould</a:t>
            </a:r>
          </a:p>
          <a:p>
            <a:pPr marL="914400" lvl="1" indent="-514350">
              <a:buFont typeface="+mj-lt"/>
              <a:buAutoNum type="alphaLcParenR"/>
            </a:pPr>
            <a:r>
              <a:rPr lang="en-CA" dirty="0" err="1" smtClean="0"/>
              <a:t>Cyclosporin</a:t>
            </a:r>
            <a:r>
              <a:rPr lang="en-CA" dirty="0" smtClean="0"/>
              <a:t> – is a drug from a fungus that is used to suppress the immune system of organ transplant patients</a:t>
            </a:r>
          </a:p>
        </p:txBody>
      </p:sp>
    </p:spTree>
    <p:extLst>
      <p:ext uri="{BB962C8B-B14F-4D97-AF65-F5344CB8AC3E}">
        <p14:creationId xmlns:p14="http://schemas.microsoft.com/office/powerpoint/2010/main" val="3794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2050" name="Picture 2" descr="http://static.neatoshop.com/images/product/69/469/When-Life-Gives-You-Mold-Make-Penicillin_1899-l.jpg?v=18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828" y="3573016"/>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textbookofbacteriology.net/penicillinWWI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http://textbookofbacteriology.net/penicillinWW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57395"/>
            <a:ext cx="339952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vcharkarn.com/userfiles/245093/01-05_Penicillin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927" r="11854"/>
          <a:stretch/>
        </p:blipFill>
        <p:spPr bwMode="auto">
          <a:xfrm>
            <a:off x="827584" y="1340768"/>
            <a:ext cx="3438525"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ld's Most Expensive Mushroo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857" y="4221088"/>
            <a:ext cx="2232248" cy="2232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Imperfect Fungi</a:t>
            </a:r>
            <a:endParaRPr lang="en-CA" dirty="0"/>
          </a:p>
        </p:txBody>
      </p:sp>
      <p:sp>
        <p:nvSpPr>
          <p:cNvPr id="3" name="Content Placeholder 2"/>
          <p:cNvSpPr>
            <a:spLocks noGrp="1"/>
          </p:cNvSpPr>
          <p:nvPr>
            <p:ph idx="1"/>
          </p:nvPr>
        </p:nvSpPr>
        <p:spPr>
          <a:xfrm>
            <a:off x="457200" y="1124744"/>
            <a:ext cx="8229600" cy="4942892"/>
          </a:xfrm>
        </p:spPr>
        <p:txBody>
          <a:bodyPr wrap="square">
            <a:spAutoFit/>
          </a:bodyPr>
          <a:lstStyle/>
          <a:p>
            <a:pPr marL="514350" indent="-514350">
              <a:buFont typeface="+mj-lt"/>
              <a:buAutoNum type="arabicPeriod" startAt="2"/>
            </a:pPr>
            <a:r>
              <a:rPr lang="en-CA" b="1" dirty="0" smtClean="0"/>
              <a:t>Food Industry </a:t>
            </a:r>
            <a:r>
              <a:rPr lang="en-CA" dirty="0" smtClean="0"/>
              <a:t>– </a:t>
            </a:r>
            <a:r>
              <a:rPr lang="en-CA" sz="2400" dirty="0" smtClean="0"/>
              <a:t>uses fungi to make soya sauce, blue cheese, and assorted types of edible mushrooms</a:t>
            </a:r>
          </a:p>
          <a:p>
            <a:pPr marL="0" indent="0">
              <a:buNone/>
            </a:pPr>
            <a:r>
              <a:rPr lang="en-CA" dirty="0" smtClean="0"/>
              <a:t>       Ex. - </a:t>
            </a:r>
            <a:r>
              <a:rPr lang="en-CA" b="1" dirty="0" err="1" smtClean="0">
                <a:hlinkClick r:id="rId3"/>
              </a:rPr>
              <a:t>Matsutake</a:t>
            </a:r>
            <a:r>
              <a:rPr lang="en-CA" b="1" dirty="0" smtClean="0">
                <a:hlinkClick r:id="rId3"/>
              </a:rPr>
              <a:t> </a:t>
            </a:r>
            <a:r>
              <a:rPr lang="en-CA" b="1" dirty="0">
                <a:hlinkClick r:id="rId3"/>
              </a:rPr>
              <a:t>Mushrooms – $1000/pound</a:t>
            </a:r>
            <a:endParaRPr lang="en-CA" dirty="0"/>
          </a:p>
          <a:p>
            <a:pPr marL="0" indent="0" fontAlgn="base"/>
            <a:r>
              <a:rPr lang="en-CA" sz="2400" dirty="0"/>
              <a:t>The </a:t>
            </a:r>
            <a:r>
              <a:rPr lang="en-CA" sz="2400" dirty="0" err="1" smtClean="0"/>
              <a:t>matsutake</a:t>
            </a:r>
            <a:r>
              <a:rPr lang="en-CA" sz="2400" dirty="0" smtClean="0"/>
              <a:t> mushroom </a:t>
            </a:r>
            <a:r>
              <a:rPr lang="en-CA" sz="2400" dirty="0"/>
              <a:t>is expensive because of its rarity. While its historical prevalence meant it was nearly synonymous with autumn in Japan, the introduction of an insect that kills the trees under which the mushroom grows has caused a dramatic decrease in the number of </a:t>
            </a:r>
            <a:r>
              <a:rPr lang="en-CA" sz="2400" dirty="0" err="1"/>
              <a:t>matsutake</a:t>
            </a:r>
            <a:r>
              <a:rPr lang="en-CA" sz="2400" dirty="0"/>
              <a:t> mushrooms</a:t>
            </a:r>
            <a:r>
              <a:rPr lang="en-CA" sz="2400" dirty="0" smtClean="0"/>
              <a:t>.                        A </a:t>
            </a:r>
            <a:r>
              <a:rPr lang="en-CA" sz="2400" dirty="0"/>
              <a:t>method for farming the </a:t>
            </a:r>
            <a:r>
              <a:rPr lang="en-CA" sz="2400" dirty="0" err="1"/>
              <a:t>matsutake</a:t>
            </a:r>
            <a:r>
              <a:rPr lang="en-CA" sz="2400" dirty="0"/>
              <a:t> has </a:t>
            </a:r>
            <a:r>
              <a:rPr lang="en-CA" sz="2400" dirty="0" smtClean="0"/>
              <a:t>yet </a:t>
            </a:r>
            <a:r>
              <a:rPr lang="en-CA" sz="2400" dirty="0"/>
              <a:t>to be </a:t>
            </a:r>
            <a:r>
              <a:rPr lang="en-CA" sz="2400" dirty="0" smtClean="0"/>
              <a:t>             developed</a:t>
            </a:r>
            <a:r>
              <a:rPr lang="en-CA" sz="2400" dirty="0"/>
              <a:t>, which means the lack of trees from </a:t>
            </a:r>
            <a:r>
              <a:rPr lang="en-CA" sz="2400" dirty="0" smtClean="0"/>
              <a:t>                       which </a:t>
            </a:r>
            <a:r>
              <a:rPr lang="en-CA" sz="2400" dirty="0"/>
              <a:t>to harvest these mushrooms naturally is a </a:t>
            </a:r>
            <a:r>
              <a:rPr lang="en-CA" sz="2400" dirty="0" smtClean="0"/>
              <a:t>                 serious </a:t>
            </a:r>
            <a:r>
              <a:rPr lang="en-CA" sz="2400" dirty="0"/>
              <a:t>problem for the species</a:t>
            </a:r>
            <a:r>
              <a:rPr lang="en-CA" sz="2400" dirty="0" smtClean="0"/>
              <a:t>.</a:t>
            </a:r>
          </a:p>
        </p:txBody>
      </p:sp>
    </p:spTree>
    <p:extLst>
      <p:ext uri="{BB962C8B-B14F-4D97-AF65-F5344CB8AC3E}">
        <p14:creationId xmlns:p14="http://schemas.microsoft.com/office/powerpoint/2010/main" val="103845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pPr marL="0" indent="0" fontAlgn="base">
              <a:buNone/>
            </a:pPr>
            <a:r>
              <a:rPr lang="en-CA" dirty="0" smtClean="0"/>
              <a:t>Ex. - </a:t>
            </a:r>
            <a:r>
              <a:rPr lang="en-CA" b="1" dirty="0" smtClean="0">
                <a:hlinkClick r:id="rId2"/>
              </a:rPr>
              <a:t>The World’s Most Expensive                        Bagel – $1000</a:t>
            </a:r>
            <a:endParaRPr lang="en-CA" dirty="0" smtClean="0"/>
          </a:p>
          <a:p>
            <a:pPr marL="0" indent="0" fontAlgn="base"/>
            <a:r>
              <a:rPr lang="en-CA" sz="3000" dirty="0" smtClean="0"/>
              <a:t>This bagel, created by Executive                                  Chef Frank </a:t>
            </a:r>
            <a:r>
              <a:rPr lang="en-CA" sz="3000" dirty="0" err="1" smtClean="0"/>
              <a:t>Tujague</a:t>
            </a:r>
            <a:r>
              <a:rPr lang="en-CA" sz="3000" dirty="0" smtClean="0"/>
              <a:t> for New York’s                            Westin Hotel, is topped with white truffle cream cheese and </a:t>
            </a:r>
            <a:r>
              <a:rPr lang="en-CA" sz="3000" dirty="0" err="1" smtClean="0"/>
              <a:t>goji</a:t>
            </a:r>
            <a:r>
              <a:rPr lang="en-CA" sz="3000" dirty="0" smtClean="0"/>
              <a:t> berry infused Riesling jelly with golden leaves. The bagel’s price is justified when you consider that white truffles happen to be the second most expensive food by weight, eclipsed only by caviar. The underground fungus grows only under specific oak trees in Alba, Italy. Their pheromone-like odor is considered to be an aphrodisiac and is the reason dogs and female pigs are used to hunt the precious truffle.</a:t>
            </a:r>
          </a:p>
          <a:p>
            <a:endParaRPr lang="en-CA" dirty="0"/>
          </a:p>
        </p:txBody>
      </p:sp>
      <p:pic>
        <p:nvPicPr>
          <p:cNvPr id="4098" name="Picture 2" descr="World’s most expensive ba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39712"/>
            <a:ext cx="3124944" cy="208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Imperfect Fungi</a:t>
            </a:r>
            <a:endParaRPr lang="en-CA" dirty="0"/>
          </a:p>
        </p:txBody>
      </p:sp>
      <p:sp>
        <p:nvSpPr>
          <p:cNvPr id="3" name="Content Placeholder 2"/>
          <p:cNvSpPr>
            <a:spLocks noGrp="1"/>
          </p:cNvSpPr>
          <p:nvPr>
            <p:ph idx="1"/>
          </p:nvPr>
        </p:nvSpPr>
        <p:spPr/>
        <p:txBody>
          <a:bodyPr/>
          <a:lstStyle/>
          <a:p>
            <a:pPr marL="514350" indent="-514350">
              <a:buFont typeface="+mj-lt"/>
              <a:buAutoNum type="arabicParenR" startAt="4"/>
            </a:pPr>
            <a:r>
              <a:rPr lang="en-CA" dirty="0" smtClean="0"/>
              <a:t>Disease – causing fungi include athletes foot and yeast infections, and a variety of other conditions</a:t>
            </a:r>
            <a:endParaRPr lang="en-CA" dirty="0"/>
          </a:p>
        </p:txBody>
      </p:sp>
      <p:pic>
        <p:nvPicPr>
          <p:cNvPr id="5122" name="Picture 2" descr="http://www.medicine.uiowa.edu/uploadedImages/Departments/Dermatology/Content/Education/Clinical_Skin_Disease_Left_Out/AthletesFoo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427" y="3131815"/>
            <a:ext cx="4327854" cy="33324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inpodiatrygroup.com/images/Onychomycosi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31815"/>
            <a:ext cx="4267267" cy="32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86</TotalTime>
  <Words>488</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Kingdom Fungi</vt:lpstr>
      <vt:lpstr>PowerPoint Presentation</vt:lpstr>
      <vt:lpstr>PowerPoint Presentation</vt:lpstr>
      <vt:lpstr>Sac Fungi</vt:lpstr>
      <vt:lpstr>Imperfect Fungi</vt:lpstr>
      <vt:lpstr>PowerPoint Presentation</vt:lpstr>
      <vt:lpstr>Imperfect Fungi</vt:lpstr>
      <vt:lpstr>PowerPoint Presentation</vt:lpstr>
      <vt:lpstr>Imperfect Fungi</vt:lpstr>
      <vt:lpstr>Club Fungi</vt:lpstr>
      <vt:lpstr>Zygospore Fungi</vt:lpstr>
      <vt:lpstr>PowerPoint Presentation</vt:lpstr>
      <vt:lpstr>What now?</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Fungi</dc:title>
  <dc:creator>Matt And Ker</dc:creator>
  <cp:lastModifiedBy>Matt And Ker</cp:lastModifiedBy>
  <cp:revision>10</cp:revision>
  <dcterms:created xsi:type="dcterms:W3CDTF">2013-05-20T22:31:22Z</dcterms:created>
  <dcterms:modified xsi:type="dcterms:W3CDTF">2013-05-21T22:45:22Z</dcterms:modified>
</cp:coreProperties>
</file>