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irculatory%20system.fl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eart_Beating.fl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Circulatory System</a:t>
            </a:r>
            <a:endParaRPr lang="en-CA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362" name="AutoShape 2" descr="data:image/jpeg;base64,/9j/4AAQSkZJRgABAQAAAQABAAD/2wCEAAkGBhIQERUUEhQWFRQVGBYYGBUVFxQVFxcZGBYYFhcXGhgYGyYeGBwkHBIYHy8gJScpLCwtGB4yNTI2NScrLCoBCQoKDgwOGg8PGikkHiQsLS0sKSkuLCksKSktKSwuKTEsLDQsLCwsLCwuKSosKSksLC8tLCwpLCksKSwvKSwsL//AABEIAMABBwMBIgACEQEDEQH/xAAbAAEAAgMBAQAAAAAAAAAAAAAABQYDBAcCAf/EAEYQAAIBAgQDBQUEBwYFBAMAAAECEQADBBIhMQUGQRMiUWFxBzKBkaEjQlKxFGJygpLBwhUzorLR4RZTY3PwNIPS4hclQ//EABoBAQEBAQEBAQAAAAAAAAAAAAACAQMEBQb/xAAwEQEAAgEDAgIJBAIDAAAAAAAAAQIRAyExBBIFQRMiMlFhgZHB0UJxobFi8BQjJP/aAAwDAQACEQMRAD8A7jSlKBSlKBUJx7CMbtp1IDAMoloJaVYBQe6WyrcgsIBipuo/jXD7d5PtCQqZjoAYzW2tzqDqBcJHmBQRuMwmJfsSLsMqsHysoHaASNCsMeh0jfSt3gj3y13tnRoYABMpC7tGmo7rJoddzsRWn/wfaERcfR833TrmVhJI37kT1k+REjwbh9uyrC37pIEQBBtotk7Af8r86CQpSlApSlApSlApSlApSlApSlAqtYTi+KS2jXbZYuuYlu6E1trsiEgfaEkHUBD5xZa0uK4NrqKqtlIdGJBgwrSYMHWg0sHxy87qGsFFYjUlsyyH3GSNDb8fvCtO3zFiVDF7ObvEDLnULBQEtK+73yZn7p6a19TA8Qie2QnMpkGBAzHTubGVEbaTUnwnA3bbMbrl8y292JhhmzwIAA1G2/woN7DXS6KxUqWUEqdwSJg+m1ZKUoFKUoFKUoFKUoFKUoFYcZdZLbsi5mVSQu2YgSBPntWaoLiHN1m2YXvn8UhU8++d/gDRVazacRDHa5xtsTCmJGVgJUoWCgzpqe8R0iNZMVIYPj1q4s6pt3WAnVQw90kbODv1qrLz1bOUi3Z/CNdQoM6ELESAameGc32H3HZgmMwg2yY/ENtBuRGm9ZmFzo3iMzCX/tO1+L6H/StXifErZs3O99xuh8D5VJg1r8SE2bn7D/5TWuSsYrmG+OJ2bCoTh3sXXZ+77wZYbeYXur/7vlpZOFNNufFrh+dxqpl26TxCw8HKMPfBaDAJu2CATtOh+Rq48E/uEPiCfmxP86KmG9SlKJKUpQKUpQKUpQKUpQKUpQKx32hWPgD+VZK1uJNFm4fBH/ymgrb8WZMZhEzkW/0W+7r90lTh1UkeWZvnU1w7idvsrcvrlUmc25AJ6edc+xb3/wBPt3VYdimGuodBOYle7PmVRp/VPjXULFvKqjwAHyEVkTl21dOacsP9p2vxfQ/6Vp8S5iSz2Ud4XHgnUZVkKznQ6AuszA130qSvXlRSzEKo3JMAVX8Xzba1yWzciVJYZdD0iCxB8wK3OEVpa/swzW+b7ZYKbdxc2Qqe6SQ0d4gMcoGdfPXyNbnDeOpfbKqupyhyGC6KwUoTDH3sxj9h/CoP/ikZu9Yt90AyG1ESNO501+dS/CeK4e65ydy4wWVbQlVByhdYIEnQeJ01rMxKraN6b2hL0pStcilKUClKUFM535j7MG2oJUQGgxmY7J+yAZb/AGINd4NyzdxZDXJMAQoaFAmO+TJWYMDVjua1sQO3xdsMpIP2rCRJ9526wNFEehrqfC8L2dpR94jMx0ksRJJj5egFTG723t6KsVryrQ9ndmPdt7kxF3w0GbtJ85iq5xjla7hDntEjKMxBIKtG+TbNAmUaDB0k11OtbiGE7W2V67qfBhqp+BrcOFda9Z5VLkjmLNltEnKZiYORpMKCN1YTHhA8dLjillGHip/KuTKexxbhc65gLqgADWA40GgEk+GwrrPaSk+Kz8xNZCtesZi0eag2Mb3V9F/IVdeB/wDprP8A20PzUGuW28Z3R6D8q6pwURh7P/bt/wCQVTlZuUpSiClKUClKUClKUClKUClKUCtDj1zLhb58LVz/ACmt+oXnO9kwGJP/AEmHz0/nRenHdaI+LneFxnaXET8TovzYD+dddJiuE8nXjcx+HX/qA/wy39Ndk5kv5MM8TLZV037zBT9Ca5afD7PjGn269aR7v7mVN5o5jL94hssxaUECY++dzr4xIBA3OtTD3sWzRLALm0gKoHiZiPU/OvXHCWvBYMLoNSTLa7jrJj0rpfK3L6W7YlZykhQ0GCIV28yWUwegAiK2N3m1Lxo17Yc4fgmIQZoByjvdm4ZvIgKZP7vjXvhvGmnLcbcgBjOZcpnUaHqdZkaGfDsWJwiXBDqCOniD0IO4PmK5TzvwsWrubUsSVJBEtoHBIgBSVb0JU+JrZhOj1E2nEuh8t8YN9Cre+mk/jXYN8wQfMT1FTNc65Jxv2lmCdQbZGkAANGvnkU10Wqicw8uvSKX2KUpWuBSlKDkOMtizirZcd1SyOWnKPeRvPTMGHTSupcJxYu2lMyQMrftDQ/A7jxBBqtc7cudoGuqCQR3gNcp0AuR1GgB8APWqzwvmS9g2C3Q0CAHWXlVByqVJAZfA6MNR51MbPZevpaxavPm6vWrxLGC1bZiROyz1Y6KPn8hJ6VVB7R7eXdM0A7XtT+EDJr86r/GOZr2LYpazH3lL+7CFRIVQTk/aJzHYVuXGujeZ4atk9ri7mQjQLbXXNJ7tuFnxgnykV1TGkW7Dnoltv8Kn/SqtyRy5kAuN7ogr3cpdogvB+6On+0md5txGTB3j4rk/jIT+qshWvaJmKx5OTxC+g/lXZuHLFm2PBE/yiuNXNj6H8q7XZWFA8AB9Kpzu90pSjmUpSgUpSgUpSgUpSgUpSgVWfaRdy8Nv+YQfO4tWaqX7Wr2Xh8fjuWx8pb+istxL1dHXu6jTj/KP7UH2X2c3ErR/Ctxv8BX+quvcy2c2Gufqw2m8KQT9Aa5j7HrE4y434bR+ZdR+U12FlkQdjUafsvo+NX/9n7RH5+7iPHEK3c2onKRMd6NIM6T3T8xXTeVeNW3thZAkkroVWWJZrYzfeUk6dRBHlWeaOWipydCc1u4ZYCAO566AR1Azb1U7d69hm7phQNxDI38vLbbwmKRs82rWNWsWh2/E4pLalnYKo6n/AM1PlXKeeuK9rdygHRizLAlDoiAkb91ASPE+tR93j99gF7qwpDFEhoMaTrrpuD4+NfcBwdi2e6IHSQWZids3XUnwE7VsynS6eazmVl5Gw8tYAiADcI6jQ76/roIrotV3gfDbmHHaOuYuBmUDvoBtA+94kbjpMRVgt3AwBGoIkH1qojDza94vfby2eqUpWuBSlKBUHxHlGzdzFfsy2+UAqfAlT/KKnKUVW01nMKd/+PlzTmtx4dlp6xm/nUnw7k+zagt9oRsCAFGs+6N9upNT1KzELtrXtGJkqo+0XGhbVu0N3bMf2UH/AMmX5VbSYrk/HuItjMSWTWSLdoeImF/iZif3vKtRWN0VbObQeOX+Rrt1cf8A0EW8V2S7LeVPWHVSfiQT8a7BRtilKUQUpWvj8aLNsuwJAjQbkkgAfMigwcbxj2bLPbyyse/MQSB0I8ajrvNqWyVdSWXMJXKASrlCAC0/dJ9K1TzcxbKbafs5n8JjNkiY1iK+4rmlCJS0Pwk3BrmzaoFUEt3vPU7eNMq7Jbj84WQQAGJJ6ZTHeuLJg/8ARJHiCI6xIcK4ouIUsoIhipBidgw2J6MD/trULa5qQiWtAs0FSpBViBMkkSsDWdfnpXjD82kMR2aQCZVCwO/eglcrGfTWh2WWqlY8PfFxVddmAI9CJH51kokpSlArnftmvxh7CfiuMf4Uj+uuiVyr20YibmHTwW43zKj+mov7L6XhVe7q9OPjn6RMsvsXw2uJuf8AbX/Mx/lXUK597LMGTw68V9649wA7ai2qjXprVgt4LHAAdptrHcOoNwKslJy5eznrvrW09lPid+/q9Sfjj6bfZMcQthrbAp2k6ZTsSTpPgAdZ6b1BPyWBGS6QdScy5gSRrqCCB6ztWxhcJjCGF24D3LoAGUSxChTIEhZzkag6ia1xa4grBQwykwCYYKAGbMTln7ltYOv2jeE1WMvFTUtTessFvkp+txQRPeCydem4EVI8B4FasFhGZ0OjN+FtVYDYdQTvKms/BbOJBJxDyMoAHc3zNmJyjeMvWPKa2sUpV0cD9Ro/Cx0PwaPQFqzEKtq3vzLHxhLhQZMxGZc4RgrlOoViRBmOoMAxrFRStjgFQK0Z1OYm2zC32h7jEtq2TKCQD11J1qyUrXJA4Vsa6P2gCt2bwFyg9oRpBzaAGY8RHxwYzieMSGW02RUWVcJmZhuohzqxAUebD1qy0oILCtji+W5lC5oLhQdAr6jvdSLZ1Gkkeip2lApWPEYhbalnMKNydhXm3jUaYYd0kHWIKnKd/Agj1FBmpWK5ikUgFgMxIHqAWP0Un4V7W4DsQduvjtQRnNGHuXMJdW1OcrEDQkSM6jzKyPjVQ5H4KTie0YHLaWe8CCLjSoBkdBmPiJFdEqN5i4l+j4a4/wB6IX9ttF+pn0Bo2J8nNrN3PjQ34sSG+d+R9DXWLl5V95gNCdSBoNzr0EiuOcPOW7a8rlv6OtdF45cw2Iyq90AI5DgqxzLDi4k+H2ZltQMhoqyfVwdiDqRprqNCK9VRhhQCiDFEtcGQkJcWbjNnYsM3dJdH7p1+0gjcnawFy1YurcOJLIS5gLcyS4uXSSdRrm137yqN9iFvqh8T4xevKQc2VjBRABljoTlLZgRuSBI6VY+M8zJYFsW0a9evf3NlNGfSSzE6W0EiWO3rpVdxauVutiXsvebKOyw1p/soPfHaiWuPl01ywRoBRVeWgLTdplzHb3sqZv2JyxI970I06nGLZCEgONu4wDZ9NtUnMTpIBkjrvXjLamItZPwx380eEZs2u+8H40VU3IAeQFN0Ed3oAXEZ8u/Uneal3ZmsmV1dpAh1gKNd1AUgecnUaa7V8Ftjn7xMD7gVWf4gdPd06g7bVhC2zlhZU/3htq+Q+EZRHvHUjpM19AtaghCuuQWx3xr93IJG0Hzo1Y+BcYuh7aGSrHLkIEgCe8pCqYAEwRt4VbWcAEnQDU1QLmMxlq5abBJh7q5V7e1k7PEd0S+RrjAOCRA00JHQyLjwfjFrGWhctGVMqysCrIw0ZHU6qwOhBqnntyxWeY7RjPmt5grJ2gAzhpylYJ1MHumG8qytx7Dje6vjM6e7nGu2q6jxg+BqO4tw6xhrXaC0XKlMoNy73SpOQAycoXMYGwnzqvX0Ts1i0wUKxAZjluS98DMFX3pLlUGkEQwjUldsNxazcbKjhmiYHhpPxEjTcVyL2uYnNjwv4LSD5lm/qFdcw3CrVsgqsETrLHcAHc+CiuK86n9I4rdUH3riWgfDRU/Oo1OH2fBduom8/prM/wC/V0P2TuDw8R0uXAfWQfyIq51yf2TcZFi7ew90hQ3eGYwA6d1h6x/lrqtq+raqwYeRB/Ktrw8viOn2dTf4zn5Tv93ulK+Bxrrtv5df51TwPtQ3HsNiWdDYJAy3EaGCj7Q21DwTqU7zj9kjrUwzgakwPOmcTE67x1jx+lBXLTY9VRcvu5AxY2zm1ae9mJ2ySYkmY8a+f/sMysBuFDBuzgEFiYUNGWSBPvZY6zVlpQKUpQKUpQY8RYW4rIwlWBUjxBEH86gzyth7cPcuEgZJNwpDMrIxZpESxtgkbSSamOIY1bNtrjbKJ9fAfEwKp2EwN7H3DcdoAmDMhZ0hIPlt6EnpRda53nhvW+CYR4RcTmiAqh7ciAfASZJn6VvWOX2w7Z8O4nKFKOoIYAASCsEHu/y8I08XySMv2ba9A2g2gAbgAT1Brzy1xW4lz9HuyRqELaEESMupJIOVuuhEagisy3siYzWUzY4hcJylVzDdZKN6hSCGHmGIqkc78cN68LQBVbW4OUy5Guqkjugx8Wq7cx4lbWGuXGXMUEqP1j3VgjVdSNRXMeC8NfE3wjBnGr3ds+WZYzMNmJjx1O5FamvvaNi6YzEQQSYO+hn+Vddt8Bs94lSxcuxLEn+8zyoEwFi6wgeM761zLmBB+k3wuxcnYiMwDQQdR72xrqfBsR2mHtP+K2h+aiaNt5MJ5esGDkMgzOe5OaSc5ObVpY946+dBy9hwICEARAD3ABCldO9poxmN9zrUlWvxBSbVwL7xRo9cpiiFc5Fwa3EfGRBvnLZH/Lw1titlBO2aDcPiX8hWjxfgNyykmWRNmRlBMmBKtHek9CdTNTvIzA8Nwcbfo9kfEW1B+oNS2Mwi3UKNsfDQggyCD4ggGiothzvtH7SYWYjJn70e9M5YnXadgNaxLJtsozAHQs7AEHQEALMtI+dWz/g8Zp7T45FzR6zE/u1kxHKFsiEYqOoYZwTvm3BBJ13jyrMOvfCpPdJZCVM6ZcjKUbroTBAjfTYUDtNzQEtuEfvrAy6ZgAT8dyat1rlG2F7zMWHulYUJ00XUbaazpWK1yeA0m5od8qBWP7xJj4CmDvhrcB4FcJtudEBDgyCzTJAAGijveO2kazWPj+HfCYtL1g5FxhFi7EQL0E2L2xGY5TbJjWU8Kttm0EUKohVAAHgAIAqv8/f+kH4v0jB5PHN+lWoj61rjM5ermAxpMdp3VYsCHgkTbCq0JrAVyfHN8vP9mY0MYvDKRv3c05YYnuQTMEaaZT4wbHSjFfw+Bxdu6Ga5NvNLZmB7oRVGmTQ90nTQlifOuI4riBfFNe/FeNz/AB5hXb+e+Lfo2BvNMMy9mv7T936Ak/CuEDBnsy+uUMEkRuVZgP8ADXLUl+k8FpFaXvbzxWPnz9lz5kX+zuMrfXRHZbunVXlbo/zfMV1G89lz3bYut+qqmPV9l+c1QecuHNiuHYXFBszAIDoAFV1APnoyjUnr0q5cjYtruAsFgQQuXaJCEqGHkQoNVXaZfO6ufSaGneea+pPy4/hu4fhzhgxcoAZ7NWZgfJi+49AvrUTe5Whbpe/3bmdnzDKvaOjqW7rCVAddGk/Zrr4TnFeIrh7L3X91FJgbnwA8yYHxqg4LhGI4q3a4hiEIlU1CIG1ED7xjpodiSJAN5fPrXO88LBheGq5IXGB2JYjK8kEspBgPBIAI2jUVmPK13Q/pBB7sxm1ADdSxO7Z9/enyiKxvs1QLNo98bRmB207zM20dfHcVk5P5gureODxLFmgm1cYEMwWcymd4g7691gZiaZbNYxmsrNwnAPZVg755YsCZ0BA01J6gn4/Gt6lKOZSlKBSlKCD5xB/RjBiGWdY6+MGNYrLysynDrHiZ0y76gx+yVqRxeFW6jIwlWEH/AFHn1qln9I4c7GJTXWO4wA0kkzmJ8TpruIrHWvrV7Y5XqqZxMA8QTLuHSYAn7mpJ6QrDTqD516xXOjsMttQGMgFe8ZCz3Qes+R2NbfLXAXVzfvCG1yrrpMy2uqzJ0JO5J1NOWxWaZmyxYjDrcUo4DKwIIOxB3FaXCeA2sNmNsGWgEscxgSQoPh3j86kaVri5v7QMEFxSvH94g181JU/QpVl5DxgfCBettmU+k5l+jAfCsXtAwGfDi4N7TSf2W7rfXKfhVP5e4++EuFlGZWADpMTGxB6ESfWT6gvGYdYpVdt894UiT2gPgUJPzWR9a0sbz8IizbM/iuEAfwqST8xTJXTtbiGPlPFXsJfxGDvWjbw1svcw15oytba4WZC4JUZe0EAwY3GlbvEefbFvS2DdPiO4n8R1PwBqCw+AxfEmDOx7OffYQg/YQQGPn9elXDhXLtjDAZFBfrcaC5+PT0ECs5dJrSntbz7o/KsNzfjbmtuzA8rV259dB9K+Lzbjk9+zI87N5frP8qu96+qCXYKPFiAPmarvFeebNsEWftW8Rog/e+9+7PqKfNVbRacVpH8/lpW/aLGj2CD5P/JlBrIPaIn/ACX+DLUNgeGYniVw3Hbu7G4R3QPwW1/88yTVsw3JmERYKZz+JySfkIA+AFZuu8aNNrRv8J4eMBzrhrpgk2yf+YAB/ECQPjFa2OY43HW7Sg9hg2W9dcggPeyzYtKfvZQ/aEjT3B1rxxXkjDBS6ubIG5Y5kHrmMj+IVUMNx+/hSRZuygOgIJtsPEI2qj0imccsroV1Z/6p390/l1qlc7se1nKPtbEnxtv/AEsNPnUPzH7Wbt1Dbw6GzOhcsC8fqxovrrTvh20/C+p1LdsV+fkwe1XmYYi+LFszbsk5iNjcOh/hGnqWrRXhkcEN2NWxQPwCG3+ZNVOu1HlRrnB7eGAGfLbcgmO9mFxhPjqRXKPWmZfoer7Og0tDSjytEz8cc/2y+zS+L3DbasAwQuhBAI0YsBB8mFW1VgQNAKrXIPLt3BWHS6VlrhcKpnKMoEE9T3ZqzV2jh+V6qa21rzTiZnH1VX2lz+gkiYD25jwnT6xUpyxl/RlyxEtsCo94wYOo7uX4RW7xHAJftPaf3XEHy8CPMGD8K57hOJYnhDG3eQm1rluATbcCYM/dMQNTIAjKQFNHOPWrh0uufcaI/tbDZIzdrrEzGRCRvGoz9OjVnxntLQgrZWXOggMxkjQgMqiJ9fQ1n5O5dum6cXilyuQRatkklAxJYmToTJ8+807wDYrNd5XOlKVrkUpSgUpSgUpSg8JZVdgB6ACvdKUClKUGPE4dbiMjCVYFSPEEQfzrj+PwDWLzWnmUaCQBLLuGEkCSpB8Oldkqtc5cuHEILtsTdQbfjXfL6jUj1I66FVnEojBckreti5axIZW2m0R6g9/Qg6EV4xHIuIUd027nlJU/IiPrUTwTjl3CsTbIKn3kacp6T4q3SfmDFWqz7QEI71lwf1WRh8yQfpWbO8ekj2d0Hb4PxC33UW8oGwW4Mo9AHgVqcSxWMskLduXVLCcvbageJCvoOmv+tTXEefnYZbKBCfvMQzfBRpPz9Krlpb4u9o1p3b3vtbVxw+wzEQJjT008ql6a93N4rH0zL3h+EYjEd5bb3P1jsfRnIn4Gsl7lnFga2X+GVvopJqfwftD6XbO25ttr/C0R86l7PO2EYauy+TI/8gRTEMtra0fp2Vy3zfi7ACvaQBRADWntQB03AHyr6/tCvkd1bQPj3m+mYVYMXzvhUEqzXD4KrD6sABVK4rxO5jHzdmMqyQttCwHmzASxj0HlWynTrW0+tTHxzMNnCWcTxK7DOSF1LH3EHSFEDMenXQ66VarPIeEAhw7nxZ2H0WBVX4JzXcwlsJ2KxM5mz22cn7xmZ0iNNgKlG9pMDWx8rn/0rNvNt661pxpxiPLDbxXs0wT7C4n7Nxv6prn3PvKGH4eEyXnZ3OltgpIUbsSIgTptrr4VYOKe1a7BFmyqH8TMXj0AAH51QGXEY7ER3rt64fUn+SqB8ABUWmPJ9nw3Q6qtvSa15rSN5zPP4hvcjcunG4tFI+zQh7h6ZQfd/eOnz8K77UHyhyunD8OLYgu3euP+JvAfqjYf71OVdK4h8jxLrf8Al63dHsxtH5+ZSlKt80r4yAiCJB6GvtKDDZwVtDKIqnxVVB+grNSlApSlApSlApSlApSlApSlApSlApSlBVuZeUO1Ju2IFw6smwfzB6N9D18ap1peyu/aW8xXRrVzOv5HQ+B1HrXWq1Mfwq1fEXUDRsdiPRhqPgazDtTV7dp4QPC+acEggJ2B6gW9P4kBn4194vzhhcsozO66qVUjKfElwBHQjwmsON9n6n+6ulfJwGHzEH5zUHjeS8UmoQXANZttrpqDDQZ9JrMy7VpoW/VPz/LIcNiuKXA5RUC7T3VAPUGM9yY0MR6a1M4b2e2wPtLrsf1Aqj6hj9ar445jcOwLZpXT7ZG1HVS0AkddzB+Mydj2lGO9aQnyuEa+hUx86bKmNaNqYx8Je+Jez4gE2Xz/AKlwAT5Bhp8x8aj+G81XLcWcQGe0hgjTtNNlJJh0+Pe8SN/uO54v4iUtKqA6HLNxz+qPyOnl6YrHLWMxLZmVhoBmunJoNgFiQBOwUDWn7KiJmMa0xj+VxTm7Busm6B4qysD8iNfhNUnmvi1nEELh7KjX+8CAXHPRQAJAnodT4eMtZ9nt0+9dQfsqzfmRVg4LypZwxzCXufjaNPHKBovrv503lzrbR0p7qzMyp/CfZc10BsS5QH/+aQW/eYyAfIA+tXbgnLOGwYIsWwpO7GWdvVjr8NqlKVsREI1uq1dba9tvd5fQpSla8xSlKBSlKBSlKBSlKBSlKBSlKBSlKBSlKBSlKBSlKBSlKBSlKDRv8Ty3ezCM2UKXYZYQOWC6Egn3CTHSorE8Sw1w5rdyCYD9xtd4EkAI/caDvAOmikSnE8LY/vLqBiIA3JbWVXLsxkkidiZ0qvYTAB2z2cOMhyjUlxAViGGa4oLS5XSeuvibjKVwXMWGCKBNsRomU7DoMoIJ8hrWZeZ8PrLwRuIYncCNBqe8NOkiozh9qx2gW7YFu4MsHvBcxkKDJ33AIkHaZgVLty/hzm+zHe33E+Ox67HxGhozGEiDSvgEV9oFKUoFKUoFKUoFKUoFKUoFKUoFKUoFKUoFKUoFKUoFKUoFKUoFKUoFKUoIPjy57tm2fdJk6HqyruD3TBIn9c1NqI2qO43ww3lBXR0MrtPSYJ0DaAgnqBWpY5mC928hV9vuidCdmII0Gu48CaK5jZm5kwwa2GjvKwAIC5oY5TGbQeP7o8KkcHdLW0Y7sqk+pANQTu+OKgKVsiCSdZBG8j74mABIEkkzAFiAjQUJ4w+0pSiS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64" name="AutoShape 4" descr="data:image/jpeg;base64,/9j/4AAQSkZJRgABAQAAAQABAAD/2wCEAAkGBhIQERUUEhQWFRQVGBYYGBUVFxQVFxcZGBYYFhcXGhgYGyYeGBwkHBIYHy8gJScpLCwtGB4yNTI2NScrLCoBCQoKDgwOGg8PGikkHiQsLS0sKSkuLCksKSktKSwuKTEsLDQsLCwsLCwuKSosKSksLC8tLCwpLCksKSwvKSwsL//AABEIAMABBwMBIgACEQEDEQH/xAAbAAEAAgMBAQAAAAAAAAAAAAAABQYDBAcCAf/EAEYQAAIBAgQDBQUEBwYFBAMAAAECEQADBBIhMQUGQRMiUWFxBzKBkaEjQlKxFGJygpLBwhUzorLR4RZTY3PwNIPS4hclQ//EABoBAQEBAQEBAQAAAAAAAAAAAAACAQMEBQb/xAAwEQEAAgEDAgIJBAIDAAAAAAAAAQIRAyExBBIFQRMiMlFhgZHB0UJxobFi8BQjJP/aAAwDAQACEQMRAD8A7jSlKBSlKBUJx7CMbtp1IDAMoloJaVYBQe6WyrcgsIBipuo/jXD7d5PtCQqZjoAYzW2tzqDqBcJHmBQRuMwmJfsSLsMqsHysoHaASNCsMeh0jfSt3gj3y13tnRoYABMpC7tGmo7rJoddzsRWn/wfaERcfR833TrmVhJI37kT1k+REjwbh9uyrC37pIEQBBtotk7Af8r86CQpSlApSlApSlApSlApSlApSlAqtYTi+KS2jXbZYuuYlu6E1trsiEgfaEkHUBD5xZa0uK4NrqKqtlIdGJBgwrSYMHWg0sHxy87qGsFFYjUlsyyH3GSNDb8fvCtO3zFiVDF7ObvEDLnULBQEtK+73yZn7p6a19TA8Qie2QnMpkGBAzHTubGVEbaTUnwnA3bbMbrl8y292JhhmzwIAA1G2/woN7DXS6KxUqWUEqdwSJg+m1ZKUoFKUoFKUoFKUoFKUoFYcZdZLbsi5mVSQu2YgSBPntWaoLiHN1m2YXvn8UhU8++d/gDRVazacRDHa5xtsTCmJGVgJUoWCgzpqe8R0iNZMVIYPj1q4s6pt3WAnVQw90kbODv1qrLz1bOUi3Z/CNdQoM6ELESAameGc32H3HZgmMwg2yY/ENtBuRGm9ZmFzo3iMzCX/tO1+L6H/StXifErZs3O99xuh8D5VJg1r8SE2bn7D/5TWuSsYrmG+OJ2bCoTh3sXXZ+77wZYbeYXur/7vlpZOFNNufFrh+dxqpl26TxCw8HKMPfBaDAJu2CATtOh+Rq48E/uEPiCfmxP86KmG9SlKJKUpQKUpQKUpQKUpQKUpQKx32hWPgD+VZK1uJNFm4fBH/ymgrb8WZMZhEzkW/0W+7r90lTh1UkeWZvnU1w7idvsrcvrlUmc25AJ6edc+xb3/wBPt3VYdimGuodBOYle7PmVRp/VPjXULFvKqjwAHyEVkTl21dOacsP9p2vxfQ/6Vp8S5iSz2Ud4XHgnUZVkKznQ6AuszA130qSvXlRSzEKo3JMAVX8Xzba1yWzciVJYZdD0iCxB8wK3OEVpa/swzW+b7ZYKbdxc2Qqe6SQ0d4gMcoGdfPXyNbnDeOpfbKqupyhyGC6KwUoTDH3sxj9h/CoP/ikZu9Yt90AyG1ESNO501+dS/CeK4e65ydy4wWVbQlVByhdYIEnQeJ01rMxKraN6b2hL0pStcilKUClKUFM535j7MG2oJUQGgxmY7J+yAZb/AGINd4NyzdxZDXJMAQoaFAmO+TJWYMDVjua1sQO3xdsMpIP2rCRJ9526wNFEehrqfC8L2dpR94jMx0ksRJJj5egFTG723t6KsVryrQ9ndmPdt7kxF3w0GbtJ85iq5xjla7hDntEjKMxBIKtG+TbNAmUaDB0k11OtbiGE7W2V67qfBhqp+BrcOFda9Z5VLkjmLNltEnKZiYORpMKCN1YTHhA8dLjillGHip/KuTKexxbhc65gLqgADWA40GgEk+GwrrPaSk+Kz8xNZCtesZi0eag2Mb3V9F/IVdeB/wDprP8A20PzUGuW28Z3R6D8q6pwURh7P/bt/wCQVTlZuUpSiClKUClKUClKUClKUClKUCtDj1zLhb58LVz/ACmt+oXnO9kwGJP/AEmHz0/nRenHdaI+LneFxnaXET8TovzYD+dddJiuE8nXjcx+HX/qA/wy39Ndk5kv5MM8TLZV037zBT9Ca5afD7PjGn269aR7v7mVN5o5jL94hssxaUECY++dzr4xIBA3OtTD3sWzRLALm0gKoHiZiPU/OvXHCWvBYMLoNSTLa7jrJj0rpfK3L6W7YlZykhQ0GCIV28yWUwegAiK2N3m1Lxo17Yc4fgmIQZoByjvdm4ZvIgKZP7vjXvhvGmnLcbcgBjOZcpnUaHqdZkaGfDsWJwiXBDqCOniD0IO4PmK5TzvwsWrubUsSVJBEtoHBIgBSVb0JU+JrZhOj1E2nEuh8t8YN9Cre+mk/jXYN8wQfMT1FTNc65Jxv2lmCdQbZGkAANGvnkU10Wqicw8uvSKX2KUpWuBSlKDkOMtizirZcd1SyOWnKPeRvPTMGHTSupcJxYu2lMyQMrftDQ/A7jxBBqtc7cudoGuqCQR3gNcp0AuR1GgB8APWqzwvmS9g2C3Q0CAHWXlVByqVJAZfA6MNR51MbPZevpaxavPm6vWrxLGC1bZiROyz1Y6KPn8hJ6VVB7R7eXdM0A7XtT+EDJr86r/GOZr2LYpazH3lL+7CFRIVQTk/aJzHYVuXGujeZ4atk9ri7mQjQLbXXNJ7tuFnxgnykV1TGkW7Dnoltv8Kn/SqtyRy5kAuN7ogr3cpdogvB+6On+0md5txGTB3j4rk/jIT+qshWvaJmKx5OTxC+g/lXZuHLFm2PBE/yiuNXNj6H8q7XZWFA8AB9Kpzu90pSjmUpSgUpSgUpSgUpSgUpSgVWfaRdy8Nv+YQfO4tWaqX7Wr2Xh8fjuWx8pb+istxL1dHXu6jTj/KP7UH2X2c3ErR/Ctxv8BX+quvcy2c2Gufqw2m8KQT9Aa5j7HrE4y434bR+ZdR+U12FlkQdjUafsvo+NX/9n7RH5+7iPHEK3c2onKRMd6NIM6T3T8xXTeVeNW3thZAkkroVWWJZrYzfeUk6dRBHlWeaOWipydCc1u4ZYCAO566AR1Azb1U7d69hm7phQNxDI38vLbbwmKRs82rWNWsWh2/E4pLalnYKo6n/AM1PlXKeeuK9rdygHRizLAlDoiAkb91ASPE+tR93j99gF7qwpDFEhoMaTrrpuD4+NfcBwdi2e6IHSQWZids3XUnwE7VsynS6eazmVl5Gw8tYAiADcI6jQ76/roIrotV3gfDbmHHaOuYuBmUDvoBtA+94kbjpMRVgt3AwBGoIkH1qojDza94vfby2eqUpWuBSlKBUHxHlGzdzFfsy2+UAqfAlT/KKnKUVW01nMKd/+PlzTmtx4dlp6xm/nUnw7k+zagt9oRsCAFGs+6N9upNT1KzELtrXtGJkqo+0XGhbVu0N3bMf2UH/AMmX5VbSYrk/HuItjMSWTWSLdoeImF/iZif3vKtRWN0VbObQeOX+Rrt1cf8A0EW8V2S7LeVPWHVSfiQT8a7BRtilKUQUpWvj8aLNsuwJAjQbkkgAfMigwcbxj2bLPbyyse/MQSB0I8ajrvNqWyVdSWXMJXKASrlCAC0/dJ9K1TzcxbKbafs5n8JjNkiY1iK+4rmlCJS0Pwk3BrmzaoFUEt3vPU7eNMq7Jbj84WQQAGJJ6ZTHeuLJg/8ARJHiCI6xIcK4ouIUsoIhipBidgw2J6MD/trULa5qQiWtAs0FSpBViBMkkSsDWdfnpXjD82kMR2aQCZVCwO/eglcrGfTWh2WWqlY8PfFxVddmAI9CJH51kokpSlArnftmvxh7CfiuMf4Uj+uuiVyr20YibmHTwW43zKj+mov7L6XhVe7q9OPjn6RMsvsXw2uJuf8AbX/Mx/lXUK597LMGTw68V9649wA7ai2qjXprVgt4LHAAdptrHcOoNwKslJy5eznrvrW09lPid+/q9Sfjj6bfZMcQthrbAp2k6ZTsSTpPgAdZ6b1BPyWBGS6QdScy5gSRrqCCB6ztWxhcJjCGF24D3LoAGUSxChTIEhZzkag6ia1xa4grBQwykwCYYKAGbMTln7ltYOv2jeE1WMvFTUtTessFvkp+txQRPeCydem4EVI8B4FasFhGZ0OjN+FtVYDYdQTvKms/BbOJBJxDyMoAHc3zNmJyjeMvWPKa2sUpV0cD9Ro/Cx0PwaPQFqzEKtq3vzLHxhLhQZMxGZc4RgrlOoViRBmOoMAxrFRStjgFQK0Z1OYm2zC32h7jEtq2TKCQD11J1qyUrXJA4Vsa6P2gCt2bwFyg9oRpBzaAGY8RHxwYzieMSGW02RUWVcJmZhuohzqxAUebD1qy0oILCtji+W5lC5oLhQdAr6jvdSLZ1Gkkeip2lApWPEYhbalnMKNydhXm3jUaYYd0kHWIKnKd/Agj1FBmpWK5ikUgFgMxIHqAWP0Un4V7W4DsQduvjtQRnNGHuXMJdW1OcrEDQkSM6jzKyPjVQ5H4KTie0YHLaWe8CCLjSoBkdBmPiJFdEqN5i4l+j4a4/wB6IX9ttF+pn0Bo2J8nNrN3PjQ34sSG+d+R9DXWLl5V95gNCdSBoNzr0EiuOcPOW7a8rlv6OtdF45cw2Iyq90AI5DgqxzLDi4k+H2ZltQMhoqyfVwdiDqRprqNCK9VRhhQCiDFEtcGQkJcWbjNnYsM3dJdH7p1+0gjcnawFy1YurcOJLIS5gLcyS4uXSSdRrm137yqN9iFvqh8T4xevKQc2VjBRABljoTlLZgRuSBI6VY+M8zJYFsW0a9evf3NlNGfSSzE6W0EiWO3rpVdxauVutiXsvebKOyw1p/soPfHaiWuPl01ywRoBRVeWgLTdplzHb3sqZv2JyxI970I06nGLZCEgONu4wDZ9NtUnMTpIBkjrvXjLamItZPwx380eEZs2u+8H40VU3IAeQFN0Ed3oAXEZ8u/Uneal3ZmsmV1dpAh1gKNd1AUgecnUaa7V8Ftjn7xMD7gVWf4gdPd06g7bVhC2zlhZU/3htq+Q+EZRHvHUjpM19AtaghCuuQWx3xr93IJG0Hzo1Y+BcYuh7aGSrHLkIEgCe8pCqYAEwRt4VbWcAEnQDU1QLmMxlq5abBJh7q5V7e1k7PEd0S+RrjAOCRA00JHQyLjwfjFrGWhctGVMqysCrIw0ZHU6qwOhBqnntyxWeY7RjPmt5grJ2gAzhpylYJ1MHumG8qytx7Dje6vjM6e7nGu2q6jxg+BqO4tw6xhrXaC0XKlMoNy73SpOQAycoXMYGwnzqvX0Ts1i0wUKxAZjluS98DMFX3pLlUGkEQwjUldsNxazcbKjhmiYHhpPxEjTcVyL2uYnNjwv4LSD5lm/qFdcw3CrVsgqsETrLHcAHc+CiuK86n9I4rdUH3riWgfDRU/Oo1OH2fBduom8/prM/wC/V0P2TuDw8R0uXAfWQfyIq51yf2TcZFi7ew90hQ3eGYwA6d1h6x/lrqtq+raqwYeRB/Ktrw8viOn2dTf4zn5Tv93ulK+Bxrrtv5df51TwPtQ3HsNiWdDYJAy3EaGCj7Q21DwTqU7zj9kjrUwzgakwPOmcTE67x1jx+lBXLTY9VRcvu5AxY2zm1ae9mJ2ySYkmY8a+f/sMysBuFDBuzgEFiYUNGWSBPvZY6zVlpQKUpQKUpQY8RYW4rIwlWBUjxBEH86gzyth7cPcuEgZJNwpDMrIxZpESxtgkbSSamOIY1bNtrjbKJ9fAfEwKp2EwN7H3DcdoAmDMhZ0hIPlt6EnpRda53nhvW+CYR4RcTmiAqh7ciAfASZJn6VvWOX2w7Z8O4nKFKOoIYAASCsEHu/y8I08XySMv2ba9A2g2gAbgAT1Brzy1xW4lz9HuyRqELaEESMupJIOVuuhEagisy3siYzWUzY4hcJylVzDdZKN6hSCGHmGIqkc78cN68LQBVbW4OUy5Guqkjugx8Wq7cx4lbWGuXGXMUEqP1j3VgjVdSNRXMeC8NfE3wjBnGr3ds+WZYzMNmJjx1O5FamvvaNi6YzEQQSYO+hn+Vddt8Bs94lSxcuxLEn+8zyoEwFi6wgeM761zLmBB+k3wuxcnYiMwDQQdR72xrqfBsR2mHtP+K2h+aiaNt5MJ5esGDkMgzOe5OaSc5ObVpY946+dBy9hwICEARAD3ABCldO9poxmN9zrUlWvxBSbVwL7xRo9cpiiFc5Fwa3EfGRBvnLZH/Lw1titlBO2aDcPiX8hWjxfgNyykmWRNmRlBMmBKtHek9CdTNTvIzA8Nwcbfo9kfEW1B+oNS2Mwi3UKNsfDQggyCD4ggGiothzvtH7SYWYjJn70e9M5YnXadgNaxLJtsozAHQs7AEHQEALMtI+dWz/g8Zp7T45FzR6zE/u1kxHKFsiEYqOoYZwTvm3BBJ13jyrMOvfCpPdJZCVM6ZcjKUbroTBAjfTYUDtNzQEtuEfvrAy6ZgAT8dyat1rlG2F7zMWHulYUJ00XUbaazpWK1yeA0m5od8qBWP7xJj4CmDvhrcB4FcJtudEBDgyCzTJAAGijveO2kazWPj+HfCYtL1g5FxhFi7EQL0E2L2xGY5TbJjWU8Kttm0EUKohVAAHgAIAqv8/f+kH4v0jB5PHN+lWoj61rjM5ermAxpMdp3VYsCHgkTbCq0JrAVyfHN8vP9mY0MYvDKRv3c05YYnuQTMEaaZT4wbHSjFfw+Bxdu6Ga5NvNLZmB7oRVGmTQ90nTQlifOuI4riBfFNe/FeNz/AB5hXb+e+Lfo2BvNMMy9mv7T936Ak/CuEDBnsy+uUMEkRuVZgP8ADXLUl+k8FpFaXvbzxWPnz9lz5kX+zuMrfXRHZbunVXlbo/zfMV1G89lz3bYut+qqmPV9l+c1QecuHNiuHYXFBszAIDoAFV1APnoyjUnr0q5cjYtruAsFgQQuXaJCEqGHkQoNVXaZfO6ufSaGneea+pPy4/hu4fhzhgxcoAZ7NWZgfJi+49AvrUTe5Whbpe/3bmdnzDKvaOjqW7rCVAddGk/Zrr4TnFeIrh7L3X91FJgbnwA8yYHxqg4LhGI4q3a4hiEIlU1CIG1ED7xjpodiSJAN5fPrXO88LBheGq5IXGB2JYjK8kEspBgPBIAI2jUVmPK13Q/pBB7sxm1ADdSxO7Z9/enyiKxvs1QLNo98bRmB207zM20dfHcVk5P5gureODxLFmgm1cYEMwWcymd4g7691gZiaZbNYxmsrNwnAPZVg755YsCZ0BA01J6gn4/Gt6lKOZSlKBSlKCD5xB/RjBiGWdY6+MGNYrLysynDrHiZ0y76gx+yVqRxeFW6jIwlWEH/AFHn1qln9I4c7GJTXWO4wA0kkzmJ8TpruIrHWvrV7Y5XqqZxMA8QTLuHSYAn7mpJ6QrDTqD516xXOjsMttQGMgFe8ZCz3Qes+R2NbfLXAXVzfvCG1yrrpMy2uqzJ0JO5J1NOWxWaZmyxYjDrcUo4DKwIIOxB3FaXCeA2sNmNsGWgEscxgSQoPh3j86kaVri5v7QMEFxSvH94g181JU/QpVl5DxgfCBettmU+k5l+jAfCsXtAwGfDi4N7TSf2W7rfXKfhVP5e4++EuFlGZWADpMTGxB6ESfWT6gvGYdYpVdt894UiT2gPgUJPzWR9a0sbz8IizbM/iuEAfwqST8xTJXTtbiGPlPFXsJfxGDvWjbw1svcw15oytba4WZC4JUZe0EAwY3GlbvEefbFvS2DdPiO4n8R1PwBqCw+AxfEmDOx7OffYQg/YQQGPn9elXDhXLtjDAZFBfrcaC5+PT0ECs5dJrSntbz7o/KsNzfjbmtuzA8rV259dB9K+Lzbjk9+zI87N5frP8qu96+qCXYKPFiAPmarvFeebNsEWftW8Rog/e+9+7PqKfNVbRacVpH8/lpW/aLGj2CD5P/JlBrIPaIn/ACX+DLUNgeGYniVw3Hbu7G4R3QPwW1/88yTVsw3JmERYKZz+JySfkIA+AFZuu8aNNrRv8J4eMBzrhrpgk2yf+YAB/ECQPjFa2OY43HW7Sg9hg2W9dcggPeyzYtKfvZQ/aEjT3B1rxxXkjDBS6ubIG5Y5kHrmMj+IVUMNx+/hSRZuygOgIJtsPEI2qj0imccsroV1Z/6p390/l1qlc7se1nKPtbEnxtv/AEsNPnUPzH7Wbt1Dbw6GzOhcsC8fqxovrrTvh20/C+p1LdsV+fkwe1XmYYi+LFszbsk5iNjcOh/hGnqWrRXhkcEN2NWxQPwCG3+ZNVOu1HlRrnB7eGAGfLbcgmO9mFxhPjqRXKPWmZfoer7Og0tDSjytEz8cc/2y+zS+L3DbasAwQuhBAI0YsBB8mFW1VgQNAKrXIPLt3BWHS6VlrhcKpnKMoEE9T3ZqzV2jh+V6qa21rzTiZnH1VX2lz+gkiYD25jwnT6xUpyxl/RlyxEtsCo94wYOo7uX4RW7xHAJftPaf3XEHy8CPMGD8K57hOJYnhDG3eQm1rluATbcCYM/dMQNTIAjKQFNHOPWrh0uufcaI/tbDZIzdrrEzGRCRvGoz9OjVnxntLQgrZWXOggMxkjQgMqiJ9fQ1n5O5dum6cXilyuQRatkklAxJYmToTJ8+807wDYrNd5XOlKVrkUpSgUpSgUpSg8JZVdgB6ACvdKUClKUGPE4dbiMjCVYFSPEEQfzrj+PwDWLzWnmUaCQBLLuGEkCSpB8Oldkqtc5cuHEILtsTdQbfjXfL6jUj1I66FVnEojBckreti5axIZW2m0R6g9/Qg6EV4xHIuIUd027nlJU/IiPrUTwTjl3CsTbIKn3kacp6T4q3SfmDFWqz7QEI71lwf1WRh8yQfpWbO8ekj2d0Hb4PxC33UW8oGwW4Mo9AHgVqcSxWMskLduXVLCcvbageJCvoOmv+tTXEefnYZbKBCfvMQzfBRpPz9Krlpb4u9o1p3b3vtbVxw+wzEQJjT008ql6a93N4rH0zL3h+EYjEd5bb3P1jsfRnIn4Gsl7lnFga2X+GVvopJqfwftD6XbO25ttr/C0R86l7PO2EYauy+TI/8gRTEMtra0fp2Vy3zfi7ACvaQBRADWntQB03AHyr6/tCvkd1bQPj3m+mYVYMXzvhUEqzXD4KrD6sABVK4rxO5jHzdmMqyQttCwHmzASxj0HlWynTrW0+tTHxzMNnCWcTxK7DOSF1LH3EHSFEDMenXQ66VarPIeEAhw7nxZ2H0WBVX4JzXcwlsJ2KxM5mz22cn7xmZ0iNNgKlG9pMDWx8rn/0rNvNt661pxpxiPLDbxXs0wT7C4n7Nxv6prn3PvKGH4eEyXnZ3OltgpIUbsSIgTptrr4VYOKe1a7BFmyqH8TMXj0AAH51QGXEY7ER3rt64fUn+SqB8ABUWmPJ9nw3Q6qtvSa15rSN5zPP4hvcjcunG4tFI+zQh7h6ZQfd/eOnz8K77UHyhyunD8OLYgu3euP+JvAfqjYf71OVdK4h8jxLrf8Al63dHsxtH5+ZSlKt80r4yAiCJB6GvtKDDZwVtDKIqnxVVB+grNSlApSlApSlApSlApSlApSlApSlApSlBVuZeUO1Ju2IFw6smwfzB6N9D18ap1peyu/aW8xXRrVzOv5HQ+B1HrXWq1Mfwq1fEXUDRsdiPRhqPgazDtTV7dp4QPC+acEggJ2B6gW9P4kBn4194vzhhcsozO66qVUjKfElwBHQjwmsON9n6n+6ulfJwGHzEH5zUHjeS8UmoQXANZttrpqDDQZ9JrMy7VpoW/VPz/LIcNiuKXA5RUC7T3VAPUGM9yY0MR6a1M4b2e2wPtLrsf1Aqj6hj9ar445jcOwLZpXT7ZG1HVS0AkddzB+Mydj2lGO9aQnyuEa+hUx86bKmNaNqYx8Je+Jez4gE2Xz/AKlwAT5Bhp8x8aj+G81XLcWcQGe0hgjTtNNlJJh0+Pe8SN/uO54v4iUtKqA6HLNxz+qPyOnl6YrHLWMxLZmVhoBmunJoNgFiQBOwUDWn7KiJmMa0xj+VxTm7Busm6B4qysD8iNfhNUnmvi1nEELh7KjX+8CAXHPRQAJAnodT4eMtZ9nt0+9dQfsqzfmRVg4LypZwxzCXufjaNPHKBovrv503lzrbR0p7qzMyp/CfZc10BsS5QH/+aQW/eYyAfIA+tXbgnLOGwYIsWwpO7GWdvVjr8NqlKVsREI1uq1dba9tvd5fQpSla8xSlKBSlKBSlKBSlKBSlKBSlKBSlKBSlKBSlKBSlKBSlKBSlKDRv8Ty3ezCM2UKXYZYQOWC6Egn3CTHSorE8Sw1w5rdyCYD9xtd4EkAI/caDvAOmikSnE8LY/vLqBiIA3JbWVXLsxkkidiZ0qvYTAB2z2cOMhyjUlxAViGGa4oLS5XSeuvibjKVwXMWGCKBNsRomU7DoMoIJ8hrWZeZ8PrLwRuIYncCNBqe8NOkiozh9qx2gW7YFu4MsHvBcxkKDJ33AIkHaZgVLty/hzm+zHe33E+Ox67HxGhozGEiDSvgEV9oFKUoFKUoFKUoFKUoFKUoFKUoFKUoFKUoFKUoFKUoFKUoFKUoFKUoFKUoIPjy57tm2fdJk6HqyruD3TBIn9c1NqI2qO43ww3lBXR0MrtPSYJ0DaAgnqBWpY5mC928hV9vuidCdmII0Gu48CaK5jZm5kwwa2GjvKwAIC5oY5TGbQeP7o8KkcHdLW0Y7sqk+pANQTu+OKgKVsiCSdZBG8j74mABIEkkzAFiAjQUJ4w+0pSiS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366" name="Picture 6" descr="http://www.merckmanuals.com/media/home/figures/CVS_blood_vessels_circulat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876" y="500042"/>
            <a:ext cx="8251404" cy="585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ttp://terra.dadeschools.net/books/Biology/BiologyExploringLife04/0-13-115075-8/text/chapter30/30images/30-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286808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2.  Transport Medium</a:t>
            </a: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3342336" y="2967335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Blood</a:t>
            </a:r>
            <a:endParaRPr lang="en-C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57224" y="207167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Red Blood Cells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215206" y="321468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Waste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072198" y="435769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Plateletes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000496" y="16430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Nutrients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072198" y="200024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White Blood Cells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214810" y="51435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Hormones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428860" y="514351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Plasma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57224" y="428625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Carbon Dioxide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571472" y="321468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Oxygen</a:t>
            </a:r>
            <a:endParaRPr lang="en-CA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00298" y="2571744"/>
            <a:ext cx="857256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143108" y="3500438"/>
            <a:ext cx="100013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786050" y="3857628"/>
            <a:ext cx="57150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036083" y="4250537"/>
            <a:ext cx="1000132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286248" y="4500570"/>
            <a:ext cx="85725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750727" y="3964785"/>
            <a:ext cx="42862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72198" y="3500438"/>
            <a:ext cx="107157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29322" y="2428868"/>
            <a:ext cx="78581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357686" y="2571744"/>
            <a:ext cx="7143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Blood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 connective tissue circulating through the body “connecting” all parts</a:t>
            </a:r>
          </a:p>
          <a:p>
            <a:r>
              <a:rPr lang="en-CA" sz="2800" dirty="0" smtClean="0"/>
              <a:t>It contains 4 parts:</a:t>
            </a:r>
          </a:p>
          <a:p>
            <a:pPr lvl="1"/>
            <a:r>
              <a:rPr lang="en-CA" sz="2800" dirty="0" smtClean="0"/>
              <a:t>Red blood cells</a:t>
            </a:r>
          </a:p>
          <a:p>
            <a:pPr lvl="1"/>
            <a:r>
              <a:rPr lang="en-CA" sz="2800" dirty="0" smtClean="0"/>
              <a:t>White blood cells</a:t>
            </a:r>
          </a:p>
          <a:p>
            <a:pPr lvl="1"/>
            <a:r>
              <a:rPr lang="en-CA" sz="2800" dirty="0" smtClean="0"/>
              <a:t>Platelets</a:t>
            </a:r>
          </a:p>
          <a:p>
            <a:pPr lvl="1"/>
            <a:r>
              <a:rPr lang="en-CA" sz="2800" dirty="0" smtClean="0"/>
              <a:t>plasma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63928"/>
            <a:ext cx="5000660" cy="452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Red Blood Cells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Contains </a:t>
            </a:r>
            <a:r>
              <a:rPr lang="en-CA" sz="2800" dirty="0" err="1" smtClean="0"/>
              <a:t>hemoglobin</a:t>
            </a:r>
            <a:r>
              <a:rPr lang="en-CA" sz="2800" dirty="0" smtClean="0"/>
              <a:t>, which transports 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to organs and 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away from organs</a:t>
            </a:r>
          </a:p>
          <a:p>
            <a:r>
              <a:rPr lang="en-CA" sz="2800" dirty="0" smtClean="0"/>
              <a:t>Human RBC’s have no nucleus to allow more room for </a:t>
            </a:r>
            <a:r>
              <a:rPr lang="en-CA" sz="2800" dirty="0" err="1" smtClean="0"/>
              <a:t>hemoglobin</a:t>
            </a:r>
            <a:r>
              <a:rPr lang="en-CA" sz="2800" dirty="0" smtClean="0"/>
              <a:t> (about 280 million/cell!!)</a:t>
            </a:r>
          </a:p>
          <a:p>
            <a:r>
              <a:rPr lang="en-CA" sz="2800" dirty="0" smtClean="0"/>
              <a:t>Males: 5.5 million/ml	Females:  4.5 million/ml</a:t>
            </a:r>
            <a:endParaRPr lang="en-CA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90996"/>
            <a:ext cx="3238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1667"/>
            <a:ext cx="4714876" cy="307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White Blood Cells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Make up 1% of blood</a:t>
            </a:r>
          </a:p>
          <a:p>
            <a:r>
              <a:rPr lang="en-CA" sz="2800" dirty="0" smtClean="0"/>
              <a:t>Fight infection from foreign microorganisms</a:t>
            </a:r>
          </a:p>
          <a:p>
            <a:pPr>
              <a:buNone/>
            </a:pPr>
            <a:r>
              <a:rPr lang="en-CA" sz="2800" dirty="0" smtClean="0"/>
              <a:t>2 Main Types of WBC</a:t>
            </a:r>
          </a:p>
          <a:p>
            <a:r>
              <a:rPr lang="en-CA" sz="2400" dirty="0" smtClean="0"/>
              <a:t>Some engulf microorganisms and use enzymes to digest them</a:t>
            </a:r>
          </a:p>
          <a:p>
            <a:r>
              <a:rPr lang="en-CA" sz="2400" dirty="0" smtClean="0"/>
              <a:t>Some produce antibodies that are specialized to attack and kill a specific type of invader</a:t>
            </a:r>
            <a:endParaRPr lang="en-CA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553"/>
            <a:ext cx="3286148" cy="21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36223"/>
            <a:ext cx="3619504" cy="248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Platelets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Are not cells but fragments of cells created by the bone marrow</a:t>
            </a:r>
          </a:p>
          <a:p>
            <a:r>
              <a:rPr lang="en-CA" sz="2800" dirty="0" smtClean="0"/>
              <a:t>No nucleus</a:t>
            </a:r>
          </a:p>
          <a:p>
            <a:r>
              <a:rPr lang="en-CA" sz="2800" dirty="0" smtClean="0"/>
              <a:t>Play an important role in clotting blood</a:t>
            </a:r>
            <a:endParaRPr lang="en-CA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71320"/>
            <a:ext cx="4287834" cy="33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3215656" cy="32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Plasma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285860"/>
            <a:ext cx="7772400" cy="4572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Liquid which carries blood components (water, oxygen, carbon dioxide, vitamins, minerals, sugar, proteins, waste)</a:t>
            </a:r>
          </a:p>
          <a:p>
            <a:r>
              <a:rPr lang="en-CA" sz="2800" dirty="0" smtClean="0"/>
              <a:t>Critical in helping to maintain homeostasis of water levels</a:t>
            </a:r>
          </a:p>
          <a:p>
            <a:r>
              <a:rPr lang="en-CA" sz="2800" dirty="0" smtClean="0"/>
              <a:t>92% is water</a:t>
            </a:r>
          </a:p>
        </p:txBody>
      </p:sp>
      <p:pic>
        <p:nvPicPr>
          <p:cNvPr id="8193" name="Picture 1" descr="C:\Users\MBurnside\Desktop\plas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57635"/>
            <a:ext cx="3705225" cy="2886075"/>
          </a:xfrm>
          <a:prstGeom prst="rect">
            <a:avLst/>
          </a:prstGeom>
          <a:noFill/>
        </p:spPr>
      </p:pic>
      <p:pic>
        <p:nvPicPr>
          <p:cNvPr id="8194" name="Picture 2" descr="C:\Users\MBurnside\Desktop\blood-diagr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413" y="4071207"/>
            <a:ext cx="3292397" cy="271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 Pumping Mechanism:  The Heart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The heart is the pumping mechanism for the circulatory system</a:t>
            </a:r>
          </a:p>
          <a:p>
            <a:r>
              <a:rPr lang="en-CA" sz="2800" dirty="0" smtClean="0"/>
              <a:t>Pushes blood through the system with each contraction</a:t>
            </a:r>
          </a:p>
          <a:p>
            <a:r>
              <a:rPr lang="en-CA" sz="2800" dirty="0" smtClean="0"/>
              <a:t>Heart beat is controlled by a pacemaker</a:t>
            </a:r>
          </a:p>
          <a:p>
            <a:r>
              <a:rPr lang="en-CA" sz="2800" dirty="0" smtClean="0"/>
              <a:t>Heart rate is affect by exercise, </a:t>
            </a:r>
          </a:p>
          <a:p>
            <a:pPr>
              <a:buNone/>
            </a:pPr>
            <a:r>
              <a:rPr lang="en-CA" sz="2800" dirty="0" smtClean="0"/>
              <a:t>	emotions, chemicals</a:t>
            </a:r>
          </a:p>
          <a:p>
            <a:pPr>
              <a:buNone/>
            </a:pPr>
            <a:r>
              <a:rPr lang="en-CA" sz="2800" dirty="0" smtClean="0"/>
              <a:t>	- depends on oxygen/carbon dioxide </a:t>
            </a:r>
          </a:p>
          <a:p>
            <a:pPr>
              <a:buNone/>
            </a:pPr>
            <a:r>
              <a:rPr lang="en-CA" sz="2800" dirty="0" smtClean="0"/>
              <a:t>	levels (homeostasis)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114" y="3429000"/>
            <a:ext cx="2840042" cy="3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Pathway of Blood Around the Body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443286" cy="4572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 body is made up of 2 circulation loops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Pulmonary system (lungs)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Systemic system (body)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r>
              <a:rPr lang="en-CA" sz="2800" dirty="0" smtClean="0">
                <a:hlinkClick r:id="rId2" action="ppaction://hlinkfile"/>
              </a:rPr>
              <a:t>Video</a:t>
            </a:r>
            <a:endParaRPr lang="en-CA" sz="2800" dirty="0"/>
          </a:p>
        </p:txBody>
      </p:sp>
      <p:pic>
        <p:nvPicPr>
          <p:cNvPr id="4" name="Picture 3" descr="http://www.mhhe.com/biosci/esp/2001_gbio/folder_structure/an/m7/s3/assets/images/anm7s3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62" y="1285860"/>
            <a:ext cx="4612894" cy="504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Circulatory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29104" cy="4572000"/>
          </a:xfrm>
        </p:spPr>
        <p:txBody>
          <a:bodyPr/>
          <a:lstStyle/>
          <a:p>
            <a:pPr>
              <a:buNone/>
            </a:pPr>
            <a:r>
              <a:rPr lang="en-CA" sz="3200" b="1" dirty="0" smtClean="0"/>
              <a:t>Function</a:t>
            </a:r>
          </a:p>
          <a:p>
            <a:r>
              <a:rPr lang="en-CA" sz="2800" dirty="0" smtClean="0"/>
              <a:t>Transports oxygen (O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) and nutrients throughout the body</a:t>
            </a:r>
          </a:p>
          <a:p>
            <a:r>
              <a:rPr lang="en-CA" sz="2800" dirty="0" smtClean="0"/>
              <a:t>Carries away carbon dioxide (CO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) and wastes</a:t>
            </a:r>
          </a:p>
          <a:p>
            <a:r>
              <a:rPr lang="en-CA" sz="2800" dirty="0" smtClean="0"/>
              <a:t>Maintains body temperature</a:t>
            </a:r>
          </a:p>
          <a:p>
            <a:r>
              <a:rPr lang="en-CA" sz="2800" dirty="0" smtClean="0"/>
              <a:t>Circulation of hormones</a:t>
            </a:r>
            <a:endParaRPr lang="en-CA" sz="2800" dirty="0"/>
          </a:p>
        </p:txBody>
      </p:sp>
      <p:pic>
        <p:nvPicPr>
          <p:cNvPr id="4" name="Picture 3" descr="http://www.mhhe.com/biosci/esp/2001_gbio/folder_structure/an/m7/s3/assets/images/anm7s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55638" cy="497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Human Heart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2" action="ppaction://hlinkfile"/>
              </a:rPr>
              <a:t>Human Heart</a:t>
            </a:r>
            <a:endParaRPr lang="en-CA" sz="2800" dirty="0"/>
          </a:p>
        </p:txBody>
      </p:sp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1928794" y="1500174"/>
            <a:ext cx="5357850" cy="4989514"/>
            <a:chOff x="0" y="0"/>
            <a:chExt cx="43307" cy="4775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307" cy="47752"/>
            </a:xfrm>
            <a:prstGeom prst="rect">
              <a:avLst/>
            </a:prstGeom>
            <a:noFill/>
          </p:spPr>
        </p:pic>
        <p:sp>
          <p:nvSpPr>
            <p:cNvPr id="8" name="Straight Connector 8"/>
            <p:cNvSpPr>
              <a:spLocks noChangeShapeType="1"/>
            </p:cNvSpPr>
            <p:nvPr/>
          </p:nvSpPr>
          <p:spPr bwMode="auto">
            <a:xfrm>
              <a:off x="28829" y="38862"/>
              <a:ext cx="144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6578" y="4429132"/>
            <a:ext cx="235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>
                <a:solidFill>
                  <a:srgbClr val="9900FF"/>
                </a:solidFill>
              </a:rPr>
              <a:t>Semilunar</a:t>
            </a:r>
            <a:r>
              <a:rPr lang="en-CA" sz="2400" b="1" dirty="0" smtClean="0">
                <a:solidFill>
                  <a:srgbClr val="9900FF"/>
                </a:solidFill>
              </a:rPr>
              <a:t> Valves</a:t>
            </a:r>
            <a:endParaRPr lang="en-CA" sz="2400" b="1" dirty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000504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9900FF"/>
                </a:solidFill>
              </a:rPr>
              <a:t>Bicuspid Valve</a:t>
            </a:r>
            <a:endParaRPr lang="en-CA" sz="2400" b="1" dirty="0">
              <a:solidFill>
                <a:srgbClr val="99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50" y="3643314"/>
            <a:ext cx="157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Left Atrium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286124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Pulmonary Artery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6644" y="2714620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Pulmonary Veins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50" y="1785926"/>
            <a:ext cx="85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Aorta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44" y="4857760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Left Ventricle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58050" y="5357826"/>
            <a:ext cx="128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Septum</a:t>
            </a:r>
            <a:endParaRPr lang="en-C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307181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Superior vena cava</a:t>
            </a:r>
            <a:endParaRPr lang="en-C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392906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Right Atrium</a:t>
            </a:r>
            <a:endParaRPr lang="en-CA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450057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9900FF"/>
                </a:solidFill>
              </a:rPr>
              <a:t>Tricuspid Valve</a:t>
            </a:r>
            <a:endParaRPr lang="en-CA" sz="2400" b="1" dirty="0">
              <a:solidFill>
                <a:srgbClr val="99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5039037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Inferior Vena Cava</a:t>
            </a:r>
            <a:endParaRPr lang="en-C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550070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Right Ventricle</a:t>
            </a:r>
            <a:endParaRPr lang="en-CA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713818" y="3571876"/>
            <a:ext cx="85725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652301" y="5563013"/>
            <a:ext cx="846938" cy="793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2018" y="4572008"/>
            <a:ext cx="927106" cy="57150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248087" y="2910875"/>
            <a:ext cx="1547024" cy="1815870"/>
          </a:xfrm>
          <a:custGeom>
            <a:avLst/>
            <a:gdLst>
              <a:gd name="connsiteX0" fmla="*/ 141033 w 1547024"/>
              <a:gd name="connsiteY0" fmla="*/ 1815870 h 1815870"/>
              <a:gd name="connsiteX1" fmla="*/ 84762 w 1547024"/>
              <a:gd name="connsiteY1" fmla="*/ 1703328 h 1815870"/>
              <a:gd name="connsiteX2" fmla="*/ 28491 w 1547024"/>
              <a:gd name="connsiteY2" fmla="*/ 1590787 h 1815870"/>
              <a:gd name="connsiteX3" fmla="*/ 28491 w 1547024"/>
              <a:gd name="connsiteY3" fmla="*/ 1098417 h 1815870"/>
              <a:gd name="connsiteX4" fmla="*/ 56627 w 1547024"/>
              <a:gd name="connsiteY4" fmla="*/ 1014011 h 1815870"/>
              <a:gd name="connsiteX5" fmla="*/ 84762 w 1547024"/>
              <a:gd name="connsiteY5" fmla="*/ 971808 h 1815870"/>
              <a:gd name="connsiteX6" fmla="*/ 98830 w 1547024"/>
              <a:gd name="connsiteY6" fmla="*/ 929605 h 1815870"/>
              <a:gd name="connsiteX7" fmla="*/ 183236 w 1547024"/>
              <a:gd name="connsiteY7" fmla="*/ 817063 h 1815870"/>
              <a:gd name="connsiteX8" fmla="*/ 239507 w 1547024"/>
              <a:gd name="connsiteY8" fmla="*/ 704522 h 1815870"/>
              <a:gd name="connsiteX9" fmla="*/ 267642 w 1547024"/>
              <a:gd name="connsiteY9" fmla="*/ 620116 h 1815870"/>
              <a:gd name="connsiteX10" fmla="*/ 281710 w 1547024"/>
              <a:gd name="connsiteY10" fmla="*/ 577913 h 1815870"/>
              <a:gd name="connsiteX11" fmla="*/ 309845 w 1547024"/>
              <a:gd name="connsiteY11" fmla="*/ 549777 h 1815870"/>
              <a:gd name="connsiteX12" fmla="*/ 352048 w 1547024"/>
              <a:gd name="connsiteY12" fmla="*/ 465371 h 1815870"/>
              <a:gd name="connsiteX13" fmla="*/ 380184 w 1547024"/>
              <a:gd name="connsiteY13" fmla="*/ 437236 h 1815870"/>
              <a:gd name="connsiteX14" fmla="*/ 408319 w 1547024"/>
              <a:gd name="connsiteY14" fmla="*/ 395033 h 1815870"/>
              <a:gd name="connsiteX15" fmla="*/ 478658 w 1547024"/>
              <a:gd name="connsiteY15" fmla="*/ 338762 h 1815870"/>
              <a:gd name="connsiteX16" fmla="*/ 563064 w 1547024"/>
              <a:gd name="connsiteY16" fmla="*/ 240288 h 1815870"/>
              <a:gd name="connsiteX17" fmla="*/ 647470 w 1547024"/>
              <a:gd name="connsiteY17" fmla="*/ 198085 h 1815870"/>
              <a:gd name="connsiteX18" fmla="*/ 788147 w 1547024"/>
              <a:gd name="connsiteY18" fmla="*/ 155882 h 1815870"/>
              <a:gd name="connsiteX19" fmla="*/ 830350 w 1547024"/>
              <a:gd name="connsiteY19" fmla="*/ 141814 h 1815870"/>
              <a:gd name="connsiteX20" fmla="*/ 928824 w 1547024"/>
              <a:gd name="connsiteY20" fmla="*/ 127747 h 1815870"/>
              <a:gd name="connsiteX21" fmla="*/ 1069501 w 1547024"/>
              <a:gd name="connsiteY21" fmla="*/ 85543 h 1815870"/>
              <a:gd name="connsiteX22" fmla="*/ 1125771 w 1547024"/>
              <a:gd name="connsiteY22" fmla="*/ 71476 h 1815870"/>
              <a:gd name="connsiteX23" fmla="*/ 1224245 w 1547024"/>
              <a:gd name="connsiteY23" fmla="*/ 43340 h 1815870"/>
              <a:gd name="connsiteX24" fmla="*/ 1463396 w 1547024"/>
              <a:gd name="connsiteY24" fmla="*/ 15205 h 1815870"/>
              <a:gd name="connsiteX25" fmla="*/ 1533735 w 1547024"/>
              <a:gd name="connsiteY25" fmla="*/ 1137 h 181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7024" h="1815870">
                <a:moveTo>
                  <a:pt x="141033" y="1815870"/>
                </a:moveTo>
                <a:cubicBezTo>
                  <a:pt x="108704" y="1718880"/>
                  <a:pt x="133869" y="1752434"/>
                  <a:pt x="84762" y="1703328"/>
                </a:cubicBezTo>
                <a:cubicBezTo>
                  <a:pt x="52433" y="1606339"/>
                  <a:pt x="77598" y="1639892"/>
                  <a:pt x="28491" y="1590787"/>
                </a:cubicBezTo>
                <a:cubicBezTo>
                  <a:pt x="2597" y="1383622"/>
                  <a:pt x="0" y="1411820"/>
                  <a:pt x="28491" y="1098417"/>
                </a:cubicBezTo>
                <a:cubicBezTo>
                  <a:pt x="31176" y="1068881"/>
                  <a:pt x="40176" y="1038687"/>
                  <a:pt x="56627" y="1014011"/>
                </a:cubicBezTo>
                <a:cubicBezTo>
                  <a:pt x="66005" y="999943"/>
                  <a:pt x="77201" y="986930"/>
                  <a:pt x="84762" y="971808"/>
                </a:cubicBezTo>
                <a:cubicBezTo>
                  <a:pt x="91394" y="958545"/>
                  <a:pt x="91629" y="942568"/>
                  <a:pt x="98830" y="929605"/>
                </a:cubicBezTo>
                <a:cubicBezTo>
                  <a:pt x="138597" y="858026"/>
                  <a:pt x="140550" y="859750"/>
                  <a:pt x="183236" y="817063"/>
                </a:cubicBezTo>
                <a:cubicBezTo>
                  <a:pt x="215565" y="720074"/>
                  <a:pt x="190400" y="753627"/>
                  <a:pt x="239507" y="704522"/>
                </a:cubicBezTo>
                <a:lnTo>
                  <a:pt x="267642" y="620116"/>
                </a:lnTo>
                <a:cubicBezTo>
                  <a:pt x="272331" y="606048"/>
                  <a:pt x="271225" y="588399"/>
                  <a:pt x="281710" y="577913"/>
                </a:cubicBezTo>
                <a:lnTo>
                  <a:pt x="309845" y="549777"/>
                </a:lnTo>
                <a:cubicBezTo>
                  <a:pt x="324703" y="505204"/>
                  <a:pt x="320883" y="504327"/>
                  <a:pt x="352048" y="465371"/>
                </a:cubicBezTo>
                <a:cubicBezTo>
                  <a:pt x="360334" y="455014"/>
                  <a:pt x="371898" y="447593"/>
                  <a:pt x="380184" y="437236"/>
                </a:cubicBezTo>
                <a:cubicBezTo>
                  <a:pt x="390746" y="424034"/>
                  <a:pt x="397757" y="408235"/>
                  <a:pt x="408319" y="395033"/>
                </a:cubicBezTo>
                <a:cubicBezTo>
                  <a:pt x="431228" y="366396"/>
                  <a:pt x="447321" y="359653"/>
                  <a:pt x="478658" y="338762"/>
                </a:cubicBezTo>
                <a:cubicBezTo>
                  <a:pt x="496659" y="311761"/>
                  <a:pt x="533823" y="250035"/>
                  <a:pt x="563064" y="240288"/>
                </a:cubicBezTo>
                <a:cubicBezTo>
                  <a:pt x="716989" y="188978"/>
                  <a:pt x="483835" y="270811"/>
                  <a:pt x="647470" y="198085"/>
                </a:cubicBezTo>
                <a:cubicBezTo>
                  <a:pt x="707644" y="171341"/>
                  <a:pt x="730859" y="172250"/>
                  <a:pt x="788147" y="155882"/>
                </a:cubicBezTo>
                <a:cubicBezTo>
                  <a:pt x="802405" y="151808"/>
                  <a:pt x="815809" y="144722"/>
                  <a:pt x="830350" y="141814"/>
                </a:cubicBezTo>
                <a:cubicBezTo>
                  <a:pt x="862864" y="135311"/>
                  <a:pt x="896201" y="133678"/>
                  <a:pt x="928824" y="127747"/>
                </a:cubicBezTo>
                <a:cubicBezTo>
                  <a:pt x="1010700" y="112861"/>
                  <a:pt x="971610" y="110015"/>
                  <a:pt x="1069501" y="85543"/>
                </a:cubicBezTo>
                <a:cubicBezTo>
                  <a:pt x="1088258" y="80854"/>
                  <a:pt x="1107181" y="76787"/>
                  <a:pt x="1125771" y="71476"/>
                </a:cubicBezTo>
                <a:cubicBezTo>
                  <a:pt x="1165852" y="60025"/>
                  <a:pt x="1180271" y="49622"/>
                  <a:pt x="1224245" y="43340"/>
                </a:cubicBezTo>
                <a:cubicBezTo>
                  <a:pt x="1382704" y="20703"/>
                  <a:pt x="1328972" y="39646"/>
                  <a:pt x="1463396" y="15205"/>
                </a:cubicBezTo>
                <a:cubicBezTo>
                  <a:pt x="1547024" y="0"/>
                  <a:pt x="1494801" y="1137"/>
                  <a:pt x="1533735" y="1137"/>
                </a:cubicBezTo>
              </a:path>
            </a:pathLst>
          </a:cu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4286248" y="3071809"/>
            <a:ext cx="428628" cy="21431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6000760" y="3286124"/>
            <a:ext cx="571504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5143504" y="3214686"/>
            <a:ext cx="57150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357818" y="4500570"/>
            <a:ext cx="85725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643438" y="4071942"/>
            <a:ext cx="57150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093698" y="2407920"/>
            <a:ext cx="1055077" cy="1193409"/>
          </a:xfrm>
          <a:custGeom>
            <a:avLst/>
            <a:gdLst>
              <a:gd name="connsiteX0" fmla="*/ 0 w 1055077"/>
              <a:gd name="connsiteY0" fmla="*/ 1193409 h 1193409"/>
              <a:gd name="connsiteX1" fmla="*/ 182880 w 1055077"/>
              <a:gd name="connsiteY1" fmla="*/ 194603 h 1193409"/>
              <a:gd name="connsiteX2" fmla="*/ 1055077 w 1055077"/>
              <a:gd name="connsiteY2" fmla="*/ 25791 h 11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77" h="1193409">
                <a:moveTo>
                  <a:pt x="0" y="1193409"/>
                </a:moveTo>
                <a:cubicBezTo>
                  <a:pt x="3517" y="791307"/>
                  <a:pt x="7034" y="389206"/>
                  <a:pt x="182880" y="194603"/>
                </a:cubicBezTo>
                <a:cubicBezTo>
                  <a:pt x="358726" y="0"/>
                  <a:pt x="921434" y="37514"/>
                  <a:pt x="1055077" y="25791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http://www.mhhe.com/biosci/esp/2001_gbio/folder_structure/an/m7/s3/assets/images/anm7s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8604"/>
            <a:ext cx="5929354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 overview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6143668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Deoxygenated blood (lots of CO</a:t>
            </a:r>
            <a:r>
              <a:rPr lang="en-CA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CA" sz="28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CA" sz="2800" b="1" dirty="0" smtClean="0">
                <a:solidFill>
                  <a:srgbClr val="FF0000"/>
                </a:solidFill>
              </a:rPr>
              <a:t>Oxygen rich blood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71448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Pulmonary Vein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70234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</a:rPr>
              <a:t>Vena Cava</a:t>
            </a:r>
            <a:endParaRPr lang="en-CA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26" y="3786190"/>
            <a:ext cx="157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9900FF"/>
                </a:solidFill>
              </a:rPr>
              <a:t>Capillaries of Body</a:t>
            </a:r>
            <a:endParaRPr lang="en-CA" sz="2400" b="1" dirty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614364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Arteries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073" y="6143643"/>
            <a:ext cx="282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Pulmonary Artery</a:t>
            </a:r>
            <a:endParaRPr lang="en-CA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714620"/>
            <a:ext cx="178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9900FF"/>
                </a:solidFill>
              </a:rPr>
              <a:t>Capillaries exchanging gases in lungs with alveolus</a:t>
            </a:r>
            <a:endParaRPr lang="en-CA" sz="2400" b="1" dirty="0">
              <a:solidFill>
                <a:srgbClr val="99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264318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Right Ventricle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5072074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Right Atrium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571744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Left Ventricle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507207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Left Atrium</a:t>
            </a:r>
            <a:endParaRPr lang="en-CA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71736" y="2143116"/>
            <a:ext cx="17859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964777" y="3607595"/>
            <a:ext cx="164307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679157" y="4036223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107785" y="4822041"/>
            <a:ext cx="150019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7884" y="5786454"/>
            <a:ext cx="78581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286380" y="2143116"/>
            <a:ext cx="121444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751257" y="3679827"/>
            <a:ext cx="149861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928264" y="4001298"/>
            <a:ext cx="715968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786844" y="4858554"/>
            <a:ext cx="1427172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643174" y="5786454"/>
            <a:ext cx="857256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What do I do now?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Text page 269 - 275 #5-14</a:t>
            </a:r>
          </a:p>
          <a:p>
            <a:r>
              <a:rPr lang="en-CA" sz="3200" dirty="0" smtClean="0"/>
              <a:t>Make flash cards</a:t>
            </a:r>
          </a:p>
          <a:p>
            <a:r>
              <a:rPr lang="en-CA" sz="3200" dirty="0" smtClean="0"/>
              <a:t>Draw your own picture of the circulatory system and the heart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Circulatory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3352" cy="4572000"/>
          </a:xfrm>
        </p:spPr>
        <p:txBody>
          <a:bodyPr/>
          <a:lstStyle/>
          <a:p>
            <a:pPr>
              <a:buNone/>
            </a:pPr>
            <a:r>
              <a:rPr lang="en-CA" sz="3200" b="1" dirty="0" smtClean="0"/>
              <a:t>Structure</a:t>
            </a:r>
          </a:p>
          <a:p>
            <a:pPr>
              <a:buNone/>
            </a:pPr>
            <a:r>
              <a:rPr lang="en-CA" sz="2800" dirty="0" smtClean="0"/>
              <a:t>It is made up of 3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Transport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Transport medium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Pumping Mechanism (heart!)</a:t>
            </a:r>
            <a:endParaRPr lang="en-CA" sz="2800" dirty="0"/>
          </a:p>
        </p:txBody>
      </p:sp>
      <p:pic>
        <p:nvPicPr>
          <p:cNvPr id="4" name="Picture 3" descr="http://www.mhhe.com/biosci/esp/2001_gbio/folder_structure/an/m7/s3/assets/images/anm7s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4041390" cy="533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1.  Transport Vessels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A network of tubes that carry blood</a:t>
            </a:r>
          </a:p>
          <a:p>
            <a:r>
              <a:rPr lang="en-CA" sz="2800" dirty="0" smtClean="0"/>
              <a:t>Contains 3 types of vessels</a:t>
            </a:r>
          </a:p>
          <a:p>
            <a:pPr algn="ctr">
              <a:buNone/>
            </a:pPr>
            <a:r>
              <a:rPr lang="en-CA" sz="2800" dirty="0" smtClean="0"/>
              <a:t>	a) Arteries		b) Veins		c) Capillaries</a:t>
            </a:r>
            <a:endParaRPr lang="en-CA" sz="2800" dirty="0"/>
          </a:p>
        </p:txBody>
      </p:sp>
      <p:pic>
        <p:nvPicPr>
          <p:cNvPr id="21515" name="Picture 11" descr="C:\Users\MBurnside\Desktop\vesse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16252"/>
            <a:ext cx="6357982" cy="379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Artery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Arteries:</a:t>
            </a:r>
          </a:p>
          <a:p>
            <a:r>
              <a:rPr lang="en-CA" sz="2800" dirty="0" smtClean="0"/>
              <a:t>Carry blood </a:t>
            </a:r>
            <a:r>
              <a:rPr lang="en-CA" sz="2800" b="1" dirty="0" smtClean="0"/>
              <a:t>away</a:t>
            </a:r>
            <a:r>
              <a:rPr lang="en-CA" sz="2800" dirty="0" smtClean="0"/>
              <a:t> from the heart</a:t>
            </a:r>
          </a:p>
          <a:p>
            <a:r>
              <a:rPr lang="en-CA" sz="2800" dirty="0" smtClean="0"/>
              <a:t>Carry oxygen rich blood</a:t>
            </a:r>
          </a:p>
          <a:p>
            <a:r>
              <a:rPr lang="en-CA" sz="2800" dirty="0" smtClean="0"/>
              <a:t>Thick, muscular walls </a:t>
            </a:r>
          </a:p>
          <a:p>
            <a:pPr>
              <a:buNone/>
            </a:pPr>
            <a:r>
              <a:rPr lang="en-CA" sz="2800" dirty="0" smtClean="0"/>
              <a:t>which expand due to</a:t>
            </a:r>
          </a:p>
          <a:p>
            <a:pPr>
              <a:buNone/>
            </a:pPr>
            <a:r>
              <a:rPr lang="en-CA" sz="2800" dirty="0" smtClean="0"/>
              <a:t> tremendous pressure</a:t>
            </a:r>
          </a:p>
          <a:p>
            <a:r>
              <a:rPr lang="en-CA" sz="2800" dirty="0" smtClean="0"/>
              <a:t>As muscles contracts it</a:t>
            </a:r>
          </a:p>
          <a:p>
            <a:pPr>
              <a:buNone/>
            </a:pPr>
            <a:r>
              <a:rPr lang="en-CA" sz="2800" dirty="0" smtClean="0"/>
              <a:t> pushes blood forward</a:t>
            </a:r>
            <a:endParaRPr lang="en-CA" sz="28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928934"/>
            <a:ext cx="4500594" cy="347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Capillary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Capillaries</a:t>
            </a:r>
          </a:p>
          <a:p>
            <a:r>
              <a:rPr lang="en-CA" sz="2800" dirty="0" smtClean="0"/>
              <a:t>Connect arteries to veins</a:t>
            </a:r>
          </a:p>
          <a:p>
            <a:r>
              <a:rPr lang="en-CA" sz="2800" dirty="0" smtClean="0"/>
              <a:t>Only 1 cell thick to allow maximum gas and nutrient exchange through transport cell membranes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9457" name="Picture 1" descr="C:\Users\MBurnside\Desktop\VOGM-graphic.gif"/>
          <p:cNvPicPr>
            <a:picLocks noChangeAspect="1" noChangeArrowheads="1"/>
          </p:cNvPicPr>
          <p:nvPr/>
        </p:nvPicPr>
        <p:blipFill>
          <a:blip r:embed="rId2"/>
          <a:srcRect t="10417" r="37000"/>
          <a:stretch>
            <a:fillRect/>
          </a:stretch>
        </p:blipFill>
        <p:spPr bwMode="auto">
          <a:xfrm>
            <a:off x="571472" y="3571876"/>
            <a:ext cx="800105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Capillary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CA" dirty="0" smtClean="0"/>
              <a:t>A collection of capillaries is known as a capillary bed</a:t>
            </a:r>
            <a:endParaRPr lang="en-CA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9882" t="12214" r="10075" b="18406"/>
          <a:stretch>
            <a:fillRect/>
          </a:stretch>
        </p:blipFill>
        <p:spPr bwMode="auto">
          <a:xfrm>
            <a:off x="580219" y="1823849"/>
            <a:ext cx="7992309" cy="48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Vein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5720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Carry blood back to the heart</a:t>
            </a:r>
          </a:p>
          <a:p>
            <a:r>
              <a:rPr lang="en-CA" sz="2800" dirty="0" smtClean="0"/>
              <a:t>Carry deoxygenated blood</a:t>
            </a:r>
          </a:p>
          <a:p>
            <a:r>
              <a:rPr lang="en-CA" sz="2800" dirty="0" smtClean="0"/>
              <a:t>Have thin walls but a larger inner circumference so they can hold more blood than an artery</a:t>
            </a:r>
          </a:p>
          <a:p>
            <a:r>
              <a:rPr lang="en-CA" sz="2800" dirty="0" smtClean="0"/>
              <a:t>Movement of blood is caused</a:t>
            </a:r>
          </a:p>
          <a:p>
            <a:pPr>
              <a:buNone/>
            </a:pPr>
            <a:r>
              <a:rPr lang="en-CA" sz="2800" dirty="0" smtClean="0"/>
              <a:t>	by contraction of nearby </a:t>
            </a:r>
          </a:p>
          <a:p>
            <a:pPr>
              <a:buNone/>
            </a:pPr>
            <a:r>
              <a:rPr lang="en-CA" sz="2800" dirty="0" smtClean="0"/>
              <a:t>	muscles in the body</a:t>
            </a:r>
          </a:p>
          <a:p>
            <a:r>
              <a:rPr lang="en-CA" sz="2800" dirty="0" smtClean="0"/>
              <a:t>Valves prevent backward </a:t>
            </a:r>
          </a:p>
          <a:p>
            <a:pPr>
              <a:buNone/>
            </a:pPr>
            <a:r>
              <a:rPr lang="en-CA" sz="2800" dirty="0" smtClean="0"/>
              <a:t>	flow of blood</a:t>
            </a:r>
            <a:endParaRPr lang="en-CA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14686"/>
            <a:ext cx="3908038" cy="34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Vein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3571900" cy="3612777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289"/>
            <a:ext cx="484824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510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Circulatory System</vt:lpstr>
      <vt:lpstr>The Circulatory System</vt:lpstr>
      <vt:lpstr>The Circulatory System</vt:lpstr>
      <vt:lpstr>1.  Transport Vessels</vt:lpstr>
      <vt:lpstr>The Artery</vt:lpstr>
      <vt:lpstr>The Capillary </vt:lpstr>
      <vt:lpstr>The Capillary</vt:lpstr>
      <vt:lpstr>The Vein</vt:lpstr>
      <vt:lpstr>The Vein</vt:lpstr>
      <vt:lpstr>PowerPoint Presentation</vt:lpstr>
      <vt:lpstr>PowerPoint Presentation</vt:lpstr>
      <vt:lpstr>2.  Transport Medium</vt:lpstr>
      <vt:lpstr>Blood</vt:lpstr>
      <vt:lpstr>Red Blood Cells</vt:lpstr>
      <vt:lpstr>White Blood Cells</vt:lpstr>
      <vt:lpstr>Platelets</vt:lpstr>
      <vt:lpstr>Plasma</vt:lpstr>
      <vt:lpstr>3.  Pumping Mechanism:  The Heart</vt:lpstr>
      <vt:lpstr>Pathway of Blood Around the Body</vt:lpstr>
      <vt:lpstr>The Human Heart</vt:lpstr>
      <vt:lpstr>PowerPoint Presentation</vt:lpstr>
      <vt:lpstr>PowerPoint Presentation</vt:lpstr>
      <vt:lpstr>What do I do now?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MBurnside</dc:creator>
  <cp:lastModifiedBy>Stuart Dennie</cp:lastModifiedBy>
  <cp:revision>24</cp:revision>
  <dcterms:created xsi:type="dcterms:W3CDTF">2013-08-30T15:29:09Z</dcterms:created>
  <dcterms:modified xsi:type="dcterms:W3CDTF">2014-10-01T17:20:06Z</dcterms:modified>
</cp:coreProperties>
</file>